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7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8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4"/>
    <p:sldMasterId id="2147483843" r:id="rId5"/>
    <p:sldMasterId id="2147483833" r:id="rId6"/>
    <p:sldMasterId id="2147483803" r:id="rId7"/>
    <p:sldMasterId id="2147483773" r:id="rId8"/>
    <p:sldMasterId id="2147483755" r:id="rId9"/>
    <p:sldMasterId id="2147483854" r:id="rId10"/>
    <p:sldMasterId id="2147483869" r:id="rId11"/>
    <p:sldMasterId id="2147483880" r:id="rId12"/>
  </p:sldMasterIdLst>
  <p:notesMasterIdLst>
    <p:notesMasterId r:id="rId35"/>
  </p:notesMasterIdLst>
  <p:handoutMasterIdLst>
    <p:handoutMasterId r:id="rId36"/>
  </p:handoutMasterIdLst>
  <p:sldIdLst>
    <p:sldId id="270" r:id="rId13"/>
    <p:sldId id="2792" r:id="rId14"/>
    <p:sldId id="2793" r:id="rId15"/>
    <p:sldId id="289" r:id="rId16"/>
    <p:sldId id="2795" r:id="rId17"/>
    <p:sldId id="2794" r:id="rId18"/>
    <p:sldId id="2796" r:id="rId19"/>
    <p:sldId id="2797" r:id="rId20"/>
    <p:sldId id="2798" r:id="rId21"/>
    <p:sldId id="2799" r:id="rId22"/>
    <p:sldId id="2800" r:id="rId23"/>
    <p:sldId id="2801" r:id="rId24"/>
    <p:sldId id="2802" r:id="rId25"/>
    <p:sldId id="2803" r:id="rId26"/>
    <p:sldId id="2804" r:id="rId27"/>
    <p:sldId id="2805" r:id="rId28"/>
    <p:sldId id="2806" r:id="rId29"/>
    <p:sldId id="2807" r:id="rId30"/>
    <p:sldId id="2809" r:id="rId31"/>
    <p:sldId id="2808" r:id="rId32"/>
    <p:sldId id="2810" r:id="rId33"/>
    <p:sldId id="305" r:id="rId34"/>
  </p:sldIdLst>
  <p:sldSz cx="12192000" cy="6858000"/>
  <p:notesSz cx="7102475" cy="9388475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CE1993C-F8B9-4D34-BEFC-FB90977C77C6}">
          <p14:sldIdLst>
            <p14:sldId id="270"/>
            <p14:sldId id="2792"/>
            <p14:sldId id="2793"/>
            <p14:sldId id="289"/>
            <p14:sldId id="2795"/>
            <p14:sldId id="2794"/>
            <p14:sldId id="2796"/>
            <p14:sldId id="2797"/>
            <p14:sldId id="2798"/>
            <p14:sldId id="2799"/>
            <p14:sldId id="2800"/>
            <p14:sldId id="2801"/>
            <p14:sldId id="2802"/>
            <p14:sldId id="2803"/>
            <p14:sldId id="2804"/>
            <p14:sldId id="2805"/>
            <p14:sldId id="2806"/>
            <p14:sldId id="2807"/>
            <p14:sldId id="2809"/>
            <p14:sldId id="2808"/>
            <p14:sldId id="2810"/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936" userDrawn="1">
          <p15:clr>
            <a:srgbClr val="A4A3A4"/>
          </p15:clr>
        </p15:guide>
        <p15:guide id="4" pos="3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izumi" initials="k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85C1"/>
    <a:srgbClr val="2C2C2C"/>
    <a:srgbClr val="1B1B1B"/>
    <a:srgbClr val="494949"/>
    <a:srgbClr val="471935"/>
    <a:srgbClr val="6D9644"/>
    <a:srgbClr val="9E3A22"/>
    <a:srgbClr val="006E9A"/>
    <a:srgbClr val="C89D00"/>
    <a:srgbClr val="0B1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スタイル (中間)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0"/>
      </p:cViewPr>
      <p:guideLst>
        <p:guide orient="horz" pos="2160"/>
        <p:guide pos="3840"/>
        <p:guide pos="3936"/>
        <p:guide pos="3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viewProps" Target="viewProps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C1A331-5310-4818-AC10-A0B358F26D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DB457-D9C3-46A5-B6FD-5589255DE6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925D2DB2-69CE-4E4C-A9C5-74599D4C58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74CB9-3962-4959-8590-B7B276897D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C9A24-3C0F-477A-B9F2-1DAE94A4A8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3E4D46FD-6AF1-461B-A28A-AC789C653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4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7B8588-1665-0A4A-AD47-68FFFFC620D1}" type="datetimeFigureOut">
              <a:rPr lang="ja-JP" altLang="en-US" smtClean="0"/>
              <a:pPr/>
              <a:t>2021/5/11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F9AAED7-EB68-B44B-A29A-E9CFE7A1147D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1394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kumimoji="1"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kumimoji="1"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kumimoji="1"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kumimoji="1"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CA" altLang="ja-JP"/>
              <a:t>Paul</a:t>
            </a:r>
          </a:p>
          <a:p>
            <a:endParaRPr kumimoji="1" lang="en-CA" altLang="ja-JP"/>
          </a:p>
          <a:p>
            <a:pPr defTabSz="942289">
              <a:defRPr/>
            </a:pPr>
            <a:r>
              <a:rPr lang="en-US"/>
              <a:t>Welcome to our latest edition of our Technology Webinar Series.  I hope you are all safe and where possible working from home. A big shout out and thankyou to all the front-line staff, first responders, and anyone who is helping as our world wide community goes through this Covid struggle. I am excited about todays topic.  We have been talking about the new norm for a while now, during the next 30 minutes we want to really dive into how to achieve high performance collaboration while working from home – specifically using Microsoft Teams.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AAED7-EB68-B44B-A29A-E9CFE7A114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2290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C8F0E-09EF-4374-A2F2-A2E55F6E82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65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paul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AAED7-EB68-B44B-A29A-E9CFE7A1147D}" type="slidenum">
              <a:rPr lang="ja-JP" altLang="en-US" smtClean="0"/>
              <a:pPr/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86787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 (White B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" y="-1400"/>
            <a:ext cx="12192119" cy="4725800"/>
          </a:xfrm>
          <a:prstGeom prst="rect">
            <a:avLst/>
          </a:prstGeom>
        </p:spPr>
      </p:pic>
      <p:sp>
        <p:nvSpPr>
          <p:cNvPr id="14" name="正方形/長方形 13"/>
          <p:cNvSpPr/>
          <p:nvPr userDrawn="1"/>
        </p:nvSpPr>
        <p:spPr>
          <a:xfrm>
            <a:off x="5" y="4724400"/>
            <a:ext cx="12192119" cy="21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>
              <a:latin typeface="HGPGothicE" charset="-128"/>
              <a:ea typeface="HGPGothicE" charset="-128"/>
            </a:endParaRPr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3555998" cy="6400801"/>
          </a:xfrm>
          <a:prstGeom prst="rect">
            <a:avLst/>
          </a:prstGeom>
        </p:spPr>
      </p:pic>
      <p:sp>
        <p:nvSpPr>
          <p:cNvPr id="27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575999" y="5839504"/>
            <a:ext cx="7092002" cy="10116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/>
              <a:t>&lt;MM/DD/YYYY&gt;</a:t>
            </a:r>
            <a:br>
              <a:rPr lang="en-US" altLang="ja-JP"/>
            </a:br>
            <a:r>
              <a:rPr lang="en-US" altLang="ja-JP"/>
              <a:t>&lt;NTT DATA, Inc.&gt;</a:t>
            </a:r>
            <a:br>
              <a:rPr lang="en-US" altLang="ja-JP"/>
            </a:br>
            <a:r>
              <a:rPr lang="en-US" altLang="ja-JP"/>
              <a:t>&lt;XXXXXXXXXXXX&gt;</a:t>
            </a:r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3575999" y="4770296"/>
            <a:ext cx="7092002" cy="9900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>
              <a:defRPr lang="en-US" altLang="ja-JP" sz="2000" spc="0" dirty="0" smtClean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fontAlgn="ctr">
              <a:spcBef>
                <a:spcPts val="0"/>
              </a:spcBef>
              <a:buFont typeface="Arial" pitchFamily="34" charset="0"/>
              <a:buNone/>
            </a:pPr>
            <a:r>
              <a:rPr kumimoji="1" lang="en-US" altLang="ja-JP"/>
              <a:t>[Title]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3C8BAF-CD2F-48D5-AFFF-51A20BD31040}"/>
              </a:ext>
            </a:extLst>
          </p:cNvPr>
          <p:cNvSpPr txBox="1"/>
          <p:nvPr userDrawn="1"/>
        </p:nvSpPr>
        <p:spPr>
          <a:xfrm>
            <a:off x="9067800" y="6544699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sz="8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2020 NTT DATA, Inc. All rights reserved.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2AEB1-8896-406F-9B09-D99121BAF5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421200"/>
            <a:ext cx="2362466" cy="78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30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97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9B2C728-A5A1-4484-A619-4E9E48084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8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orient="horz" pos="912" userDrawn="1">
          <p15:clr>
            <a:srgbClr val="FBAE40"/>
          </p15:clr>
        </p15:guide>
        <p15:guide id="5" orient="horz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82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3E5A779-8138-44AD-8594-A3305B773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69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43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06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7” x ‘ 4.5”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8644725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628198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Human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D060813-35FD-49A2-8E36-AEA23C17F6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6DFEA91-6D5D-4821-BB70-31F926CD2D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AEFB69-85BA-4D0C-BFA2-34ABA6779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20018E5-3262-4051-AFC3-3172D793DBC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86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748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Smart Nav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0B15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94F3CAE-F017-42CE-84B2-45CA729003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88D7D23-6380-4790-9407-F2DB10096D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ED1E5A-B740-4A27-9D93-3496F12EAD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1DB5E23D-9A6F-46FB-82D8-1B163F8593F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59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748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Smar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006E9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CDF98F7-BF4B-495B-85C0-8FAC45DA4E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A8203C1-F66F-4CD4-A085-98D0ECF26A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714C0430-F884-4B31-924F-470F853576E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E15998DD-6261-420B-99FD-4065E95FFB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44353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  <p15:guide id="2" pos="748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Gray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06D9256-69F4-4846-8406-BC377285E3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38A7FD6-9D39-40A8-B4A5-64479B40DF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EAA0B5C-CEEE-4E55-8CC5-8378DAEADFF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1D6D1061-9EA6-4D4B-85E3-6D2CB22979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6624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 (Human Blue B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21">
            <a:extLst>
              <a:ext uri="{FF2B5EF4-FFF2-40B4-BE49-F238E27FC236}">
                <a16:creationId xmlns:a16="http://schemas.microsoft.com/office/drawing/2014/main" id="{D613633F-7BD8-4411-96EE-EAB1597F46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" y="-1891"/>
            <a:ext cx="12192118" cy="4726291"/>
          </a:xfrm>
          <a:prstGeom prst="rect">
            <a:avLst/>
          </a:prstGeom>
        </p:spPr>
      </p:pic>
      <p:sp>
        <p:nvSpPr>
          <p:cNvPr id="17" name="正方形/長方形 16"/>
          <p:cNvSpPr/>
          <p:nvPr userDrawn="1"/>
        </p:nvSpPr>
        <p:spPr>
          <a:xfrm>
            <a:off x="0" y="4724400"/>
            <a:ext cx="12192119" cy="21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>
              <a:latin typeface="HGPGothicE" charset="-128"/>
              <a:ea typeface="HGPGothicE" charset="-128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5FEE76F-2258-4144-9F94-AF2261817D3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575999" y="5839504"/>
            <a:ext cx="7092002" cy="10116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/>
              <a:t>&lt;MM/DD/YYYY&gt;</a:t>
            </a:r>
            <a:br>
              <a:rPr lang="en-US" altLang="ja-JP"/>
            </a:br>
            <a:r>
              <a:rPr lang="en-US" altLang="ja-JP"/>
              <a:t>&lt;NTT DATA, Inc.&gt;</a:t>
            </a:r>
            <a:br>
              <a:rPr lang="en-US" altLang="ja-JP"/>
            </a:br>
            <a:r>
              <a:rPr lang="en-US" altLang="ja-JP"/>
              <a:t>&lt;XXXXXXXXXXXX&gt;</a:t>
            </a: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2E76A378-9C19-4F49-B868-7D70D581E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999" y="4770296"/>
            <a:ext cx="7092002" cy="9900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>
              <a:defRPr lang="en-US" altLang="ja-JP" sz="2000" spc="0" dirty="0" smtClean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fontAlgn="ctr">
              <a:spcBef>
                <a:spcPts val="0"/>
              </a:spcBef>
              <a:buFont typeface="Arial" pitchFamily="34" charset="0"/>
              <a:buNone/>
            </a:pPr>
            <a:r>
              <a:rPr kumimoji="1" lang="en-US" altLang="ja-JP"/>
              <a:t>[Title]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BA0EB-7D02-4113-A1C3-72AC880B02B2}"/>
              </a:ext>
            </a:extLst>
          </p:cNvPr>
          <p:cNvSpPr txBox="1"/>
          <p:nvPr userDrawn="1"/>
        </p:nvSpPr>
        <p:spPr>
          <a:xfrm>
            <a:off x="9067800" y="6544699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sz="8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2020 NTT DATA, Inc. All rights reserved.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141FCE-4A85-4EF9-BF9C-7D232ECA62E9}"/>
              </a:ext>
            </a:extLst>
          </p:cNvPr>
          <p:cNvGrpSpPr/>
          <p:nvPr userDrawn="1"/>
        </p:nvGrpSpPr>
        <p:grpSpPr>
          <a:xfrm>
            <a:off x="9448800" y="420688"/>
            <a:ext cx="2362201" cy="779463"/>
            <a:chOff x="9448800" y="420688"/>
            <a:chExt cx="2362201" cy="77946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0078B01-F2D4-45D1-A8C4-90D47C6DD9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66350" y="862013"/>
              <a:ext cx="254000" cy="338138"/>
            </a:xfrm>
            <a:custGeom>
              <a:avLst/>
              <a:gdLst>
                <a:gd name="T0" fmla="*/ 35 w 278"/>
                <a:gd name="T1" fmla="*/ 245 h 368"/>
                <a:gd name="T2" fmla="*/ 43 w 278"/>
                <a:gd name="T3" fmla="*/ 290 h 368"/>
                <a:gd name="T4" fmla="*/ 68 w 278"/>
                <a:gd name="T5" fmla="*/ 319 h 368"/>
                <a:gd name="T6" fmla="*/ 105 w 278"/>
                <a:gd name="T7" fmla="*/ 335 h 368"/>
                <a:gd name="T8" fmla="*/ 150 w 278"/>
                <a:gd name="T9" fmla="*/ 340 h 368"/>
                <a:gd name="T10" fmla="*/ 181 w 278"/>
                <a:gd name="T11" fmla="*/ 336 h 368"/>
                <a:gd name="T12" fmla="*/ 211 w 278"/>
                <a:gd name="T13" fmla="*/ 323 h 368"/>
                <a:gd name="T14" fmla="*/ 235 w 278"/>
                <a:gd name="T15" fmla="*/ 301 h 368"/>
                <a:gd name="T16" fmla="*/ 244 w 278"/>
                <a:gd name="T17" fmla="*/ 268 h 368"/>
                <a:gd name="T18" fmla="*/ 237 w 278"/>
                <a:gd name="T19" fmla="*/ 242 h 368"/>
                <a:gd name="T20" fmla="*/ 220 w 278"/>
                <a:gd name="T21" fmla="*/ 224 h 368"/>
                <a:gd name="T22" fmla="*/ 196 w 278"/>
                <a:gd name="T23" fmla="*/ 212 h 368"/>
                <a:gd name="T24" fmla="*/ 171 w 278"/>
                <a:gd name="T25" fmla="*/ 204 h 368"/>
                <a:gd name="T26" fmla="*/ 92 w 278"/>
                <a:gd name="T27" fmla="*/ 185 h 368"/>
                <a:gd name="T28" fmla="*/ 62 w 278"/>
                <a:gd name="T29" fmla="*/ 175 h 368"/>
                <a:gd name="T30" fmla="*/ 37 w 278"/>
                <a:gd name="T31" fmla="*/ 159 h 368"/>
                <a:gd name="T32" fmla="*/ 19 w 278"/>
                <a:gd name="T33" fmla="*/ 135 h 368"/>
                <a:gd name="T34" fmla="*/ 13 w 278"/>
                <a:gd name="T35" fmla="*/ 99 h 368"/>
                <a:gd name="T36" fmla="*/ 18 w 278"/>
                <a:gd name="T37" fmla="*/ 69 h 368"/>
                <a:gd name="T38" fmla="*/ 36 w 278"/>
                <a:gd name="T39" fmla="*/ 37 h 368"/>
                <a:gd name="T40" fmla="*/ 74 w 278"/>
                <a:gd name="T41" fmla="*/ 11 h 368"/>
                <a:gd name="T42" fmla="*/ 135 w 278"/>
                <a:gd name="T43" fmla="*/ 0 h 368"/>
                <a:gd name="T44" fmla="*/ 185 w 278"/>
                <a:gd name="T45" fmla="*/ 7 h 368"/>
                <a:gd name="T46" fmla="*/ 226 w 278"/>
                <a:gd name="T47" fmla="*/ 28 h 368"/>
                <a:gd name="T48" fmla="*/ 255 w 278"/>
                <a:gd name="T49" fmla="*/ 62 h 368"/>
                <a:gd name="T50" fmla="*/ 265 w 278"/>
                <a:gd name="T51" fmla="*/ 110 h 368"/>
                <a:gd name="T52" fmla="*/ 232 w 278"/>
                <a:gd name="T53" fmla="*/ 110 h 368"/>
                <a:gd name="T54" fmla="*/ 223 w 278"/>
                <a:gd name="T55" fmla="*/ 74 h 368"/>
                <a:gd name="T56" fmla="*/ 201 w 278"/>
                <a:gd name="T57" fmla="*/ 49 h 368"/>
                <a:gd name="T58" fmla="*/ 171 w 278"/>
                <a:gd name="T59" fmla="*/ 34 h 368"/>
                <a:gd name="T60" fmla="*/ 135 w 278"/>
                <a:gd name="T61" fmla="*/ 29 h 368"/>
                <a:gd name="T62" fmla="*/ 102 w 278"/>
                <a:gd name="T63" fmla="*/ 32 h 368"/>
                <a:gd name="T64" fmla="*/ 73 w 278"/>
                <a:gd name="T65" fmla="*/ 44 h 368"/>
                <a:gd name="T66" fmla="*/ 54 w 278"/>
                <a:gd name="T67" fmla="*/ 66 h 368"/>
                <a:gd name="T68" fmla="*/ 46 w 278"/>
                <a:gd name="T69" fmla="*/ 99 h 368"/>
                <a:gd name="T70" fmla="*/ 51 w 278"/>
                <a:gd name="T71" fmla="*/ 121 h 368"/>
                <a:gd name="T72" fmla="*/ 62 w 278"/>
                <a:gd name="T73" fmla="*/ 136 h 368"/>
                <a:gd name="T74" fmla="*/ 79 w 278"/>
                <a:gd name="T75" fmla="*/ 146 h 368"/>
                <a:gd name="T76" fmla="*/ 100 w 278"/>
                <a:gd name="T77" fmla="*/ 153 h 368"/>
                <a:gd name="T78" fmla="*/ 186 w 278"/>
                <a:gd name="T79" fmla="*/ 174 h 368"/>
                <a:gd name="T80" fmla="*/ 221 w 278"/>
                <a:gd name="T81" fmla="*/ 186 h 368"/>
                <a:gd name="T82" fmla="*/ 251 w 278"/>
                <a:gd name="T83" fmla="*/ 204 h 368"/>
                <a:gd name="T84" fmla="*/ 270 w 278"/>
                <a:gd name="T85" fmla="*/ 230 h 368"/>
                <a:gd name="T86" fmla="*/ 278 w 278"/>
                <a:gd name="T87" fmla="*/ 267 h 368"/>
                <a:gd name="T88" fmla="*/ 276 w 278"/>
                <a:gd name="T89" fmla="*/ 283 h 368"/>
                <a:gd name="T90" fmla="*/ 270 w 278"/>
                <a:gd name="T91" fmla="*/ 304 h 368"/>
                <a:gd name="T92" fmla="*/ 257 w 278"/>
                <a:gd name="T93" fmla="*/ 327 h 368"/>
                <a:gd name="T94" fmla="*/ 233 w 278"/>
                <a:gd name="T95" fmla="*/ 348 h 368"/>
                <a:gd name="T96" fmla="*/ 196 w 278"/>
                <a:gd name="T97" fmla="*/ 363 h 368"/>
                <a:gd name="T98" fmla="*/ 142 w 278"/>
                <a:gd name="T99" fmla="*/ 368 h 368"/>
                <a:gd name="T100" fmla="*/ 85 w 278"/>
                <a:gd name="T101" fmla="*/ 361 h 368"/>
                <a:gd name="T102" fmla="*/ 39 w 278"/>
                <a:gd name="T103" fmla="*/ 339 h 368"/>
                <a:gd name="T104" fmla="*/ 10 w 278"/>
                <a:gd name="T105" fmla="*/ 300 h 368"/>
                <a:gd name="T106" fmla="*/ 1 w 278"/>
                <a:gd name="T107" fmla="*/ 245 h 368"/>
                <a:gd name="T108" fmla="*/ 35 w 278"/>
                <a:gd name="T109" fmla="*/ 245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8" h="368">
                  <a:moveTo>
                    <a:pt x="35" y="245"/>
                  </a:moveTo>
                  <a:cubicBezTo>
                    <a:pt x="35" y="263"/>
                    <a:pt x="37" y="278"/>
                    <a:pt x="43" y="290"/>
                  </a:cubicBezTo>
                  <a:cubicBezTo>
                    <a:pt x="49" y="302"/>
                    <a:pt x="58" y="312"/>
                    <a:pt x="68" y="319"/>
                  </a:cubicBezTo>
                  <a:cubicBezTo>
                    <a:pt x="78" y="327"/>
                    <a:pt x="91" y="332"/>
                    <a:pt x="105" y="335"/>
                  </a:cubicBezTo>
                  <a:cubicBezTo>
                    <a:pt x="119" y="338"/>
                    <a:pt x="134" y="340"/>
                    <a:pt x="150" y="340"/>
                  </a:cubicBezTo>
                  <a:cubicBezTo>
                    <a:pt x="160" y="340"/>
                    <a:pt x="170" y="338"/>
                    <a:pt x="181" y="336"/>
                  </a:cubicBezTo>
                  <a:cubicBezTo>
                    <a:pt x="191" y="333"/>
                    <a:pt x="202" y="329"/>
                    <a:pt x="211" y="323"/>
                  </a:cubicBezTo>
                  <a:cubicBezTo>
                    <a:pt x="220" y="317"/>
                    <a:pt x="228" y="310"/>
                    <a:pt x="235" y="301"/>
                  </a:cubicBezTo>
                  <a:cubicBezTo>
                    <a:pt x="241" y="292"/>
                    <a:pt x="244" y="281"/>
                    <a:pt x="244" y="268"/>
                  </a:cubicBezTo>
                  <a:cubicBezTo>
                    <a:pt x="244" y="258"/>
                    <a:pt x="242" y="249"/>
                    <a:pt x="237" y="242"/>
                  </a:cubicBezTo>
                  <a:cubicBezTo>
                    <a:pt x="233" y="235"/>
                    <a:pt x="227" y="229"/>
                    <a:pt x="220" y="224"/>
                  </a:cubicBezTo>
                  <a:cubicBezTo>
                    <a:pt x="213" y="219"/>
                    <a:pt x="205" y="215"/>
                    <a:pt x="196" y="212"/>
                  </a:cubicBezTo>
                  <a:cubicBezTo>
                    <a:pt x="188" y="209"/>
                    <a:pt x="179" y="206"/>
                    <a:pt x="171" y="204"/>
                  </a:cubicBezTo>
                  <a:cubicBezTo>
                    <a:pt x="92" y="185"/>
                    <a:pt x="92" y="185"/>
                    <a:pt x="92" y="185"/>
                  </a:cubicBezTo>
                  <a:cubicBezTo>
                    <a:pt x="82" y="182"/>
                    <a:pt x="72" y="179"/>
                    <a:pt x="62" y="175"/>
                  </a:cubicBezTo>
                  <a:cubicBezTo>
                    <a:pt x="53" y="171"/>
                    <a:pt x="44" y="166"/>
                    <a:pt x="37" y="159"/>
                  </a:cubicBezTo>
                  <a:cubicBezTo>
                    <a:pt x="30" y="152"/>
                    <a:pt x="24" y="144"/>
                    <a:pt x="19" y="135"/>
                  </a:cubicBezTo>
                  <a:cubicBezTo>
                    <a:pt x="15" y="125"/>
                    <a:pt x="13" y="113"/>
                    <a:pt x="13" y="99"/>
                  </a:cubicBezTo>
                  <a:cubicBezTo>
                    <a:pt x="13" y="91"/>
                    <a:pt x="14" y="81"/>
                    <a:pt x="18" y="69"/>
                  </a:cubicBezTo>
                  <a:cubicBezTo>
                    <a:pt x="21" y="58"/>
                    <a:pt x="27" y="47"/>
                    <a:pt x="36" y="37"/>
                  </a:cubicBezTo>
                  <a:cubicBezTo>
                    <a:pt x="45" y="26"/>
                    <a:pt x="58" y="18"/>
                    <a:pt x="74" y="11"/>
                  </a:cubicBezTo>
                  <a:cubicBezTo>
                    <a:pt x="89" y="3"/>
                    <a:pt x="110" y="0"/>
                    <a:pt x="135" y="0"/>
                  </a:cubicBezTo>
                  <a:cubicBezTo>
                    <a:pt x="152" y="0"/>
                    <a:pt x="169" y="2"/>
                    <a:pt x="185" y="7"/>
                  </a:cubicBezTo>
                  <a:cubicBezTo>
                    <a:pt x="200" y="12"/>
                    <a:pt x="214" y="18"/>
                    <a:pt x="226" y="28"/>
                  </a:cubicBezTo>
                  <a:cubicBezTo>
                    <a:pt x="238" y="37"/>
                    <a:pt x="248" y="48"/>
                    <a:pt x="255" y="62"/>
                  </a:cubicBezTo>
                  <a:cubicBezTo>
                    <a:pt x="262" y="76"/>
                    <a:pt x="265" y="92"/>
                    <a:pt x="265" y="110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1" y="96"/>
                    <a:pt x="228" y="85"/>
                    <a:pt x="223" y="74"/>
                  </a:cubicBezTo>
                  <a:cubicBezTo>
                    <a:pt x="217" y="64"/>
                    <a:pt x="210" y="56"/>
                    <a:pt x="201" y="49"/>
                  </a:cubicBezTo>
                  <a:cubicBezTo>
                    <a:pt x="192" y="42"/>
                    <a:pt x="182" y="37"/>
                    <a:pt x="171" y="34"/>
                  </a:cubicBezTo>
                  <a:cubicBezTo>
                    <a:pt x="160" y="30"/>
                    <a:pt x="148" y="29"/>
                    <a:pt x="135" y="29"/>
                  </a:cubicBezTo>
                  <a:cubicBezTo>
                    <a:pt x="123" y="29"/>
                    <a:pt x="112" y="30"/>
                    <a:pt x="102" y="32"/>
                  </a:cubicBezTo>
                  <a:cubicBezTo>
                    <a:pt x="91" y="35"/>
                    <a:pt x="81" y="39"/>
                    <a:pt x="73" y="44"/>
                  </a:cubicBezTo>
                  <a:cubicBezTo>
                    <a:pt x="65" y="50"/>
                    <a:pt x="59" y="57"/>
                    <a:pt x="54" y="66"/>
                  </a:cubicBezTo>
                  <a:cubicBezTo>
                    <a:pt x="49" y="75"/>
                    <a:pt x="46" y="86"/>
                    <a:pt x="46" y="99"/>
                  </a:cubicBezTo>
                  <a:cubicBezTo>
                    <a:pt x="46" y="107"/>
                    <a:pt x="48" y="114"/>
                    <a:pt x="51" y="121"/>
                  </a:cubicBezTo>
                  <a:cubicBezTo>
                    <a:pt x="53" y="127"/>
                    <a:pt x="57" y="132"/>
                    <a:pt x="62" y="136"/>
                  </a:cubicBezTo>
                  <a:cubicBezTo>
                    <a:pt x="67" y="140"/>
                    <a:pt x="73" y="143"/>
                    <a:pt x="79" y="146"/>
                  </a:cubicBezTo>
                  <a:cubicBezTo>
                    <a:pt x="86" y="149"/>
                    <a:pt x="93" y="151"/>
                    <a:pt x="100" y="153"/>
                  </a:cubicBezTo>
                  <a:cubicBezTo>
                    <a:pt x="186" y="174"/>
                    <a:pt x="186" y="174"/>
                    <a:pt x="186" y="174"/>
                  </a:cubicBezTo>
                  <a:cubicBezTo>
                    <a:pt x="199" y="178"/>
                    <a:pt x="210" y="182"/>
                    <a:pt x="221" y="186"/>
                  </a:cubicBezTo>
                  <a:cubicBezTo>
                    <a:pt x="232" y="191"/>
                    <a:pt x="242" y="197"/>
                    <a:pt x="251" y="204"/>
                  </a:cubicBezTo>
                  <a:cubicBezTo>
                    <a:pt x="259" y="211"/>
                    <a:pt x="266" y="220"/>
                    <a:pt x="270" y="230"/>
                  </a:cubicBezTo>
                  <a:cubicBezTo>
                    <a:pt x="275" y="240"/>
                    <a:pt x="278" y="253"/>
                    <a:pt x="278" y="267"/>
                  </a:cubicBezTo>
                  <a:cubicBezTo>
                    <a:pt x="278" y="271"/>
                    <a:pt x="277" y="277"/>
                    <a:pt x="276" y="283"/>
                  </a:cubicBezTo>
                  <a:cubicBezTo>
                    <a:pt x="276" y="290"/>
                    <a:pt x="274" y="297"/>
                    <a:pt x="270" y="304"/>
                  </a:cubicBezTo>
                  <a:cubicBezTo>
                    <a:pt x="267" y="312"/>
                    <a:pt x="263" y="319"/>
                    <a:pt x="257" y="327"/>
                  </a:cubicBezTo>
                  <a:cubicBezTo>
                    <a:pt x="251" y="334"/>
                    <a:pt x="243" y="341"/>
                    <a:pt x="233" y="348"/>
                  </a:cubicBezTo>
                  <a:cubicBezTo>
                    <a:pt x="223" y="354"/>
                    <a:pt x="211" y="359"/>
                    <a:pt x="196" y="363"/>
                  </a:cubicBezTo>
                  <a:cubicBezTo>
                    <a:pt x="181" y="366"/>
                    <a:pt x="163" y="368"/>
                    <a:pt x="142" y="368"/>
                  </a:cubicBezTo>
                  <a:cubicBezTo>
                    <a:pt x="122" y="368"/>
                    <a:pt x="102" y="366"/>
                    <a:pt x="85" y="361"/>
                  </a:cubicBezTo>
                  <a:cubicBezTo>
                    <a:pt x="67" y="356"/>
                    <a:pt x="51" y="349"/>
                    <a:pt x="39" y="339"/>
                  </a:cubicBezTo>
                  <a:cubicBezTo>
                    <a:pt x="26" y="329"/>
                    <a:pt x="17" y="316"/>
                    <a:pt x="10" y="300"/>
                  </a:cubicBezTo>
                  <a:cubicBezTo>
                    <a:pt x="3" y="285"/>
                    <a:pt x="0" y="266"/>
                    <a:pt x="1" y="245"/>
                  </a:cubicBezTo>
                  <a:lnTo>
                    <a:pt x="35" y="2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513B6B-CDCC-40A4-A37E-C2EB994ED7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452100" y="952501"/>
              <a:ext cx="209550" cy="247650"/>
            </a:xfrm>
            <a:custGeom>
              <a:avLst/>
              <a:gdLst>
                <a:gd name="T0" fmla="*/ 31 w 229"/>
                <a:gd name="T1" fmla="*/ 144 h 270"/>
                <a:gd name="T2" fmla="*/ 36 w 229"/>
                <a:gd name="T3" fmla="*/ 179 h 270"/>
                <a:gd name="T4" fmla="*/ 51 w 229"/>
                <a:gd name="T5" fmla="*/ 211 h 270"/>
                <a:gd name="T6" fmla="*/ 77 w 229"/>
                <a:gd name="T7" fmla="*/ 235 h 270"/>
                <a:gd name="T8" fmla="*/ 116 w 229"/>
                <a:gd name="T9" fmla="*/ 244 h 270"/>
                <a:gd name="T10" fmla="*/ 169 w 229"/>
                <a:gd name="T11" fmla="*/ 226 h 270"/>
                <a:gd name="T12" fmla="*/ 196 w 229"/>
                <a:gd name="T13" fmla="*/ 179 h 270"/>
                <a:gd name="T14" fmla="*/ 227 w 229"/>
                <a:gd name="T15" fmla="*/ 179 h 270"/>
                <a:gd name="T16" fmla="*/ 191 w 229"/>
                <a:gd name="T17" fmla="*/ 246 h 270"/>
                <a:gd name="T18" fmla="*/ 116 w 229"/>
                <a:gd name="T19" fmla="*/ 270 h 270"/>
                <a:gd name="T20" fmla="*/ 63 w 229"/>
                <a:gd name="T21" fmla="*/ 259 h 270"/>
                <a:gd name="T22" fmla="*/ 28 w 229"/>
                <a:gd name="T23" fmla="*/ 230 h 270"/>
                <a:gd name="T24" fmla="*/ 7 w 229"/>
                <a:gd name="T25" fmla="*/ 187 h 270"/>
                <a:gd name="T26" fmla="*/ 0 w 229"/>
                <a:gd name="T27" fmla="*/ 135 h 270"/>
                <a:gd name="T28" fmla="*/ 7 w 229"/>
                <a:gd name="T29" fmla="*/ 86 h 270"/>
                <a:gd name="T30" fmla="*/ 28 w 229"/>
                <a:gd name="T31" fmla="*/ 42 h 270"/>
                <a:gd name="T32" fmla="*/ 63 w 229"/>
                <a:gd name="T33" fmla="*/ 12 h 270"/>
                <a:gd name="T34" fmla="*/ 116 w 229"/>
                <a:gd name="T35" fmla="*/ 0 h 270"/>
                <a:gd name="T36" fmla="*/ 168 w 229"/>
                <a:gd name="T37" fmla="*/ 12 h 270"/>
                <a:gd name="T38" fmla="*/ 204 w 229"/>
                <a:gd name="T39" fmla="*/ 45 h 270"/>
                <a:gd name="T40" fmla="*/ 223 w 229"/>
                <a:gd name="T41" fmla="*/ 91 h 270"/>
                <a:gd name="T42" fmla="*/ 228 w 229"/>
                <a:gd name="T43" fmla="*/ 144 h 270"/>
                <a:gd name="T44" fmla="*/ 31 w 229"/>
                <a:gd name="T45" fmla="*/ 144 h 270"/>
                <a:gd name="T46" fmla="*/ 197 w 229"/>
                <a:gd name="T47" fmla="*/ 117 h 270"/>
                <a:gd name="T48" fmla="*/ 191 w 229"/>
                <a:gd name="T49" fmla="*/ 83 h 270"/>
                <a:gd name="T50" fmla="*/ 175 w 229"/>
                <a:gd name="T51" fmla="*/ 54 h 270"/>
                <a:gd name="T52" fmla="*/ 149 w 229"/>
                <a:gd name="T53" fmla="*/ 34 h 270"/>
                <a:gd name="T54" fmla="*/ 116 w 229"/>
                <a:gd name="T55" fmla="*/ 26 h 270"/>
                <a:gd name="T56" fmla="*/ 82 w 229"/>
                <a:gd name="T57" fmla="*/ 34 h 270"/>
                <a:gd name="T58" fmla="*/ 56 w 229"/>
                <a:gd name="T59" fmla="*/ 54 h 270"/>
                <a:gd name="T60" fmla="*/ 40 w 229"/>
                <a:gd name="T61" fmla="*/ 83 h 270"/>
                <a:gd name="T62" fmla="*/ 31 w 229"/>
                <a:gd name="T63" fmla="*/ 117 h 270"/>
                <a:gd name="T64" fmla="*/ 197 w 229"/>
                <a:gd name="T65" fmla="*/ 11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9" h="270">
                  <a:moveTo>
                    <a:pt x="31" y="144"/>
                  </a:moveTo>
                  <a:cubicBezTo>
                    <a:pt x="31" y="155"/>
                    <a:pt x="33" y="167"/>
                    <a:pt x="36" y="179"/>
                  </a:cubicBezTo>
                  <a:cubicBezTo>
                    <a:pt x="40" y="191"/>
                    <a:pt x="45" y="201"/>
                    <a:pt x="51" y="211"/>
                  </a:cubicBezTo>
                  <a:cubicBezTo>
                    <a:pt x="58" y="221"/>
                    <a:pt x="67" y="228"/>
                    <a:pt x="77" y="235"/>
                  </a:cubicBezTo>
                  <a:cubicBezTo>
                    <a:pt x="88" y="241"/>
                    <a:pt x="101" y="244"/>
                    <a:pt x="116" y="244"/>
                  </a:cubicBezTo>
                  <a:cubicBezTo>
                    <a:pt x="138" y="244"/>
                    <a:pt x="156" y="238"/>
                    <a:pt x="169" y="226"/>
                  </a:cubicBezTo>
                  <a:cubicBezTo>
                    <a:pt x="182" y="214"/>
                    <a:pt x="191" y="198"/>
                    <a:pt x="196" y="179"/>
                  </a:cubicBezTo>
                  <a:cubicBezTo>
                    <a:pt x="227" y="179"/>
                    <a:pt x="227" y="179"/>
                    <a:pt x="227" y="179"/>
                  </a:cubicBezTo>
                  <a:cubicBezTo>
                    <a:pt x="220" y="208"/>
                    <a:pt x="208" y="230"/>
                    <a:pt x="191" y="246"/>
                  </a:cubicBezTo>
                  <a:cubicBezTo>
                    <a:pt x="173" y="262"/>
                    <a:pt x="148" y="270"/>
                    <a:pt x="116" y="270"/>
                  </a:cubicBezTo>
                  <a:cubicBezTo>
                    <a:pt x="95" y="270"/>
                    <a:pt x="78" y="267"/>
                    <a:pt x="63" y="259"/>
                  </a:cubicBezTo>
                  <a:cubicBezTo>
                    <a:pt x="49" y="252"/>
                    <a:pt x="37" y="242"/>
                    <a:pt x="28" y="230"/>
                  </a:cubicBezTo>
                  <a:cubicBezTo>
                    <a:pt x="18" y="218"/>
                    <a:pt x="11" y="203"/>
                    <a:pt x="7" y="187"/>
                  </a:cubicBezTo>
                  <a:cubicBezTo>
                    <a:pt x="3" y="171"/>
                    <a:pt x="0" y="153"/>
                    <a:pt x="0" y="135"/>
                  </a:cubicBezTo>
                  <a:cubicBezTo>
                    <a:pt x="0" y="118"/>
                    <a:pt x="3" y="102"/>
                    <a:pt x="7" y="86"/>
                  </a:cubicBezTo>
                  <a:cubicBezTo>
                    <a:pt x="11" y="69"/>
                    <a:pt x="18" y="55"/>
                    <a:pt x="28" y="42"/>
                  </a:cubicBezTo>
                  <a:cubicBezTo>
                    <a:pt x="37" y="30"/>
                    <a:pt x="49" y="19"/>
                    <a:pt x="63" y="12"/>
                  </a:cubicBezTo>
                  <a:cubicBezTo>
                    <a:pt x="78" y="4"/>
                    <a:pt x="95" y="0"/>
                    <a:pt x="116" y="0"/>
                  </a:cubicBezTo>
                  <a:cubicBezTo>
                    <a:pt x="136" y="0"/>
                    <a:pt x="154" y="4"/>
                    <a:pt x="168" y="12"/>
                  </a:cubicBezTo>
                  <a:cubicBezTo>
                    <a:pt x="183" y="21"/>
                    <a:pt x="194" y="31"/>
                    <a:pt x="204" y="45"/>
                  </a:cubicBezTo>
                  <a:cubicBezTo>
                    <a:pt x="213" y="58"/>
                    <a:pt x="219" y="74"/>
                    <a:pt x="223" y="91"/>
                  </a:cubicBezTo>
                  <a:cubicBezTo>
                    <a:pt x="227" y="108"/>
                    <a:pt x="229" y="126"/>
                    <a:pt x="228" y="144"/>
                  </a:cubicBezTo>
                  <a:lnTo>
                    <a:pt x="31" y="144"/>
                  </a:lnTo>
                  <a:close/>
                  <a:moveTo>
                    <a:pt x="197" y="117"/>
                  </a:moveTo>
                  <a:cubicBezTo>
                    <a:pt x="197" y="105"/>
                    <a:pt x="194" y="94"/>
                    <a:pt x="191" y="83"/>
                  </a:cubicBezTo>
                  <a:cubicBezTo>
                    <a:pt x="187" y="72"/>
                    <a:pt x="182" y="63"/>
                    <a:pt x="175" y="54"/>
                  </a:cubicBezTo>
                  <a:cubicBezTo>
                    <a:pt x="168" y="46"/>
                    <a:pt x="159" y="39"/>
                    <a:pt x="149" y="34"/>
                  </a:cubicBezTo>
                  <a:cubicBezTo>
                    <a:pt x="139" y="29"/>
                    <a:pt x="128" y="26"/>
                    <a:pt x="116" y="26"/>
                  </a:cubicBezTo>
                  <a:cubicBezTo>
                    <a:pt x="103" y="26"/>
                    <a:pt x="91" y="29"/>
                    <a:pt x="82" y="34"/>
                  </a:cubicBezTo>
                  <a:cubicBezTo>
                    <a:pt x="72" y="39"/>
                    <a:pt x="63" y="46"/>
                    <a:pt x="56" y="54"/>
                  </a:cubicBezTo>
                  <a:cubicBezTo>
                    <a:pt x="49" y="63"/>
                    <a:pt x="44" y="72"/>
                    <a:pt x="40" y="83"/>
                  </a:cubicBezTo>
                  <a:cubicBezTo>
                    <a:pt x="36" y="95"/>
                    <a:pt x="33" y="106"/>
                    <a:pt x="31" y="117"/>
                  </a:cubicBezTo>
                  <a:lnTo>
                    <a:pt x="197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BC33C89-EC67-4D2F-A6EE-863292BC3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98163" y="955676"/>
              <a:ext cx="115888" cy="238125"/>
            </a:xfrm>
            <a:custGeom>
              <a:avLst/>
              <a:gdLst>
                <a:gd name="T0" fmla="*/ 0 w 126"/>
                <a:gd name="T1" fmla="*/ 4 h 260"/>
                <a:gd name="T2" fmla="*/ 29 w 126"/>
                <a:gd name="T3" fmla="*/ 4 h 260"/>
                <a:gd name="T4" fmla="*/ 29 w 126"/>
                <a:gd name="T5" fmla="*/ 64 h 260"/>
                <a:gd name="T6" fmla="*/ 30 w 126"/>
                <a:gd name="T7" fmla="*/ 64 h 260"/>
                <a:gd name="T8" fmla="*/ 67 w 126"/>
                <a:gd name="T9" fmla="*/ 16 h 260"/>
                <a:gd name="T10" fmla="*/ 126 w 126"/>
                <a:gd name="T11" fmla="*/ 1 h 260"/>
                <a:gd name="T12" fmla="*/ 126 w 126"/>
                <a:gd name="T13" fmla="*/ 32 h 260"/>
                <a:gd name="T14" fmla="*/ 88 w 126"/>
                <a:gd name="T15" fmla="*/ 38 h 260"/>
                <a:gd name="T16" fmla="*/ 58 w 126"/>
                <a:gd name="T17" fmla="*/ 57 h 260"/>
                <a:gd name="T18" fmla="*/ 38 w 126"/>
                <a:gd name="T19" fmla="*/ 87 h 260"/>
                <a:gd name="T20" fmla="*/ 31 w 126"/>
                <a:gd name="T21" fmla="*/ 124 h 260"/>
                <a:gd name="T22" fmla="*/ 31 w 126"/>
                <a:gd name="T23" fmla="*/ 260 h 260"/>
                <a:gd name="T24" fmla="*/ 0 w 126"/>
                <a:gd name="T25" fmla="*/ 260 h 260"/>
                <a:gd name="T26" fmla="*/ 0 w 126"/>
                <a:gd name="T27" fmla="*/ 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0">
                  <a:moveTo>
                    <a:pt x="0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8" y="44"/>
                    <a:pt x="50" y="28"/>
                    <a:pt x="67" y="16"/>
                  </a:cubicBezTo>
                  <a:cubicBezTo>
                    <a:pt x="83" y="5"/>
                    <a:pt x="103" y="0"/>
                    <a:pt x="126" y="1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12" y="31"/>
                    <a:pt x="99" y="33"/>
                    <a:pt x="88" y="38"/>
                  </a:cubicBezTo>
                  <a:cubicBezTo>
                    <a:pt x="76" y="42"/>
                    <a:pt x="66" y="49"/>
                    <a:pt x="58" y="57"/>
                  </a:cubicBezTo>
                  <a:cubicBezTo>
                    <a:pt x="49" y="65"/>
                    <a:pt x="43" y="75"/>
                    <a:pt x="38" y="87"/>
                  </a:cubicBezTo>
                  <a:cubicBezTo>
                    <a:pt x="34" y="98"/>
                    <a:pt x="31" y="111"/>
                    <a:pt x="31" y="124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0" y="260"/>
                    <a:pt x="0" y="260"/>
                    <a:pt x="0" y="26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21ADD4C2-FD7D-4546-8105-1EA5A026F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37863" y="958851"/>
              <a:ext cx="207963" cy="234950"/>
            </a:xfrm>
            <a:custGeom>
              <a:avLst/>
              <a:gdLst>
                <a:gd name="T0" fmla="*/ 0 w 131"/>
                <a:gd name="T1" fmla="*/ 0 h 148"/>
                <a:gd name="T2" fmla="*/ 20 w 131"/>
                <a:gd name="T3" fmla="*/ 0 h 148"/>
                <a:gd name="T4" fmla="*/ 66 w 131"/>
                <a:gd name="T5" fmla="*/ 130 h 148"/>
                <a:gd name="T6" fmla="*/ 67 w 131"/>
                <a:gd name="T7" fmla="*/ 130 h 148"/>
                <a:gd name="T8" fmla="*/ 112 w 131"/>
                <a:gd name="T9" fmla="*/ 0 h 148"/>
                <a:gd name="T10" fmla="*/ 131 w 131"/>
                <a:gd name="T11" fmla="*/ 0 h 148"/>
                <a:gd name="T12" fmla="*/ 76 w 131"/>
                <a:gd name="T13" fmla="*/ 148 h 148"/>
                <a:gd name="T14" fmla="*/ 57 w 131"/>
                <a:gd name="T15" fmla="*/ 148 h 148"/>
                <a:gd name="T16" fmla="*/ 0 w 131"/>
                <a:gd name="T1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48">
                  <a:moveTo>
                    <a:pt x="0" y="0"/>
                  </a:moveTo>
                  <a:lnTo>
                    <a:pt x="20" y="0"/>
                  </a:lnTo>
                  <a:lnTo>
                    <a:pt x="66" y="130"/>
                  </a:lnTo>
                  <a:lnTo>
                    <a:pt x="67" y="130"/>
                  </a:lnTo>
                  <a:lnTo>
                    <a:pt x="112" y="0"/>
                  </a:lnTo>
                  <a:lnTo>
                    <a:pt x="131" y="0"/>
                  </a:lnTo>
                  <a:lnTo>
                    <a:pt x="76" y="148"/>
                  </a:lnTo>
                  <a:lnTo>
                    <a:pt x="57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1194320-9F06-431F-9BDC-947B71B7B2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74400" y="868363"/>
              <a:ext cx="28575" cy="325438"/>
            </a:xfrm>
            <a:custGeom>
              <a:avLst/>
              <a:gdLst>
                <a:gd name="T0" fmla="*/ 0 w 18"/>
                <a:gd name="T1" fmla="*/ 0 h 205"/>
                <a:gd name="T2" fmla="*/ 18 w 18"/>
                <a:gd name="T3" fmla="*/ 0 h 205"/>
                <a:gd name="T4" fmla="*/ 18 w 18"/>
                <a:gd name="T5" fmla="*/ 29 h 205"/>
                <a:gd name="T6" fmla="*/ 0 w 18"/>
                <a:gd name="T7" fmla="*/ 29 h 205"/>
                <a:gd name="T8" fmla="*/ 0 w 18"/>
                <a:gd name="T9" fmla="*/ 0 h 205"/>
                <a:gd name="T10" fmla="*/ 0 w 18"/>
                <a:gd name="T11" fmla="*/ 57 h 205"/>
                <a:gd name="T12" fmla="*/ 18 w 18"/>
                <a:gd name="T13" fmla="*/ 57 h 205"/>
                <a:gd name="T14" fmla="*/ 18 w 18"/>
                <a:gd name="T15" fmla="*/ 205 h 205"/>
                <a:gd name="T16" fmla="*/ 0 w 18"/>
                <a:gd name="T17" fmla="*/ 205 h 205"/>
                <a:gd name="T18" fmla="*/ 0 w 18"/>
                <a:gd name="T19" fmla="*/ 5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05">
                  <a:moveTo>
                    <a:pt x="0" y="0"/>
                  </a:moveTo>
                  <a:lnTo>
                    <a:pt x="18" y="0"/>
                  </a:lnTo>
                  <a:lnTo>
                    <a:pt x="18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57"/>
                  </a:moveTo>
                  <a:lnTo>
                    <a:pt x="18" y="57"/>
                  </a:lnTo>
                  <a:lnTo>
                    <a:pt x="18" y="205"/>
                  </a:lnTo>
                  <a:lnTo>
                    <a:pt x="0" y="205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090DB181-586C-456D-B766-891913E0C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45838" y="952501"/>
              <a:ext cx="207963" cy="247650"/>
            </a:xfrm>
            <a:custGeom>
              <a:avLst/>
              <a:gdLst>
                <a:gd name="T0" fmla="*/ 193 w 226"/>
                <a:gd name="T1" fmla="*/ 88 h 270"/>
                <a:gd name="T2" fmla="*/ 169 w 226"/>
                <a:gd name="T3" fmla="*/ 43 h 270"/>
                <a:gd name="T4" fmla="*/ 121 w 226"/>
                <a:gd name="T5" fmla="*/ 26 h 270"/>
                <a:gd name="T6" fmla="*/ 82 w 226"/>
                <a:gd name="T7" fmla="*/ 36 h 270"/>
                <a:gd name="T8" fmla="*/ 54 w 226"/>
                <a:gd name="T9" fmla="*/ 60 h 270"/>
                <a:gd name="T10" fmla="*/ 37 w 226"/>
                <a:gd name="T11" fmla="*/ 95 h 270"/>
                <a:gd name="T12" fmla="*/ 31 w 226"/>
                <a:gd name="T13" fmla="*/ 135 h 270"/>
                <a:gd name="T14" fmla="*/ 37 w 226"/>
                <a:gd name="T15" fmla="*/ 175 h 270"/>
                <a:gd name="T16" fmla="*/ 54 w 226"/>
                <a:gd name="T17" fmla="*/ 210 h 270"/>
                <a:gd name="T18" fmla="*/ 82 w 226"/>
                <a:gd name="T19" fmla="*/ 235 h 270"/>
                <a:gd name="T20" fmla="*/ 121 w 226"/>
                <a:gd name="T21" fmla="*/ 244 h 270"/>
                <a:gd name="T22" fmla="*/ 148 w 226"/>
                <a:gd name="T23" fmla="*/ 239 h 270"/>
                <a:gd name="T24" fmla="*/ 171 w 226"/>
                <a:gd name="T25" fmla="*/ 224 h 270"/>
                <a:gd name="T26" fmla="*/ 187 w 226"/>
                <a:gd name="T27" fmla="*/ 201 h 270"/>
                <a:gd name="T28" fmla="*/ 195 w 226"/>
                <a:gd name="T29" fmla="*/ 171 h 270"/>
                <a:gd name="T30" fmla="*/ 226 w 226"/>
                <a:gd name="T31" fmla="*/ 171 h 270"/>
                <a:gd name="T32" fmla="*/ 192 w 226"/>
                <a:gd name="T33" fmla="*/ 244 h 270"/>
                <a:gd name="T34" fmla="*/ 121 w 226"/>
                <a:gd name="T35" fmla="*/ 270 h 270"/>
                <a:gd name="T36" fmla="*/ 69 w 226"/>
                <a:gd name="T37" fmla="*/ 259 h 270"/>
                <a:gd name="T38" fmla="*/ 31 w 226"/>
                <a:gd name="T39" fmla="*/ 230 h 270"/>
                <a:gd name="T40" fmla="*/ 8 w 226"/>
                <a:gd name="T41" fmla="*/ 187 h 270"/>
                <a:gd name="T42" fmla="*/ 0 w 226"/>
                <a:gd name="T43" fmla="*/ 135 h 270"/>
                <a:gd name="T44" fmla="*/ 8 w 226"/>
                <a:gd name="T45" fmla="*/ 83 h 270"/>
                <a:gd name="T46" fmla="*/ 31 w 226"/>
                <a:gd name="T47" fmla="*/ 40 h 270"/>
                <a:gd name="T48" fmla="*/ 69 w 226"/>
                <a:gd name="T49" fmla="*/ 11 h 270"/>
                <a:gd name="T50" fmla="*/ 121 w 226"/>
                <a:gd name="T51" fmla="*/ 0 h 270"/>
                <a:gd name="T52" fmla="*/ 190 w 226"/>
                <a:gd name="T53" fmla="*/ 22 h 270"/>
                <a:gd name="T54" fmla="*/ 224 w 226"/>
                <a:gd name="T55" fmla="*/ 88 h 270"/>
                <a:gd name="T56" fmla="*/ 193 w 226"/>
                <a:gd name="T57" fmla="*/ 88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6" h="270">
                  <a:moveTo>
                    <a:pt x="193" y="88"/>
                  </a:moveTo>
                  <a:cubicBezTo>
                    <a:pt x="189" y="69"/>
                    <a:pt x="181" y="53"/>
                    <a:pt x="169" y="43"/>
                  </a:cubicBezTo>
                  <a:cubicBezTo>
                    <a:pt x="157" y="32"/>
                    <a:pt x="141" y="26"/>
                    <a:pt x="121" y="26"/>
                  </a:cubicBezTo>
                  <a:cubicBezTo>
                    <a:pt x="106" y="26"/>
                    <a:pt x="93" y="29"/>
                    <a:pt x="82" y="36"/>
                  </a:cubicBezTo>
                  <a:cubicBezTo>
                    <a:pt x="70" y="42"/>
                    <a:pt x="61" y="50"/>
                    <a:pt x="54" y="60"/>
                  </a:cubicBezTo>
                  <a:cubicBezTo>
                    <a:pt x="46" y="71"/>
                    <a:pt x="41" y="82"/>
                    <a:pt x="37" y="95"/>
                  </a:cubicBezTo>
                  <a:cubicBezTo>
                    <a:pt x="33" y="108"/>
                    <a:pt x="31" y="122"/>
                    <a:pt x="31" y="135"/>
                  </a:cubicBezTo>
                  <a:cubicBezTo>
                    <a:pt x="31" y="149"/>
                    <a:pt x="33" y="162"/>
                    <a:pt x="37" y="175"/>
                  </a:cubicBezTo>
                  <a:cubicBezTo>
                    <a:pt x="41" y="188"/>
                    <a:pt x="46" y="200"/>
                    <a:pt x="54" y="210"/>
                  </a:cubicBezTo>
                  <a:cubicBezTo>
                    <a:pt x="61" y="220"/>
                    <a:pt x="70" y="228"/>
                    <a:pt x="82" y="235"/>
                  </a:cubicBezTo>
                  <a:cubicBezTo>
                    <a:pt x="93" y="241"/>
                    <a:pt x="106" y="244"/>
                    <a:pt x="121" y="244"/>
                  </a:cubicBezTo>
                  <a:cubicBezTo>
                    <a:pt x="130" y="244"/>
                    <a:pt x="139" y="242"/>
                    <a:pt x="148" y="239"/>
                  </a:cubicBezTo>
                  <a:cubicBezTo>
                    <a:pt x="157" y="235"/>
                    <a:pt x="164" y="230"/>
                    <a:pt x="171" y="224"/>
                  </a:cubicBezTo>
                  <a:cubicBezTo>
                    <a:pt x="177" y="217"/>
                    <a:pt x="183" y="209"/>
                    <a:pt x="187" y="201"/>
                  </a:cubicBezTo>
                  <a:cubicBezTo>
                    <a:pt x="191" y="192"/>
                    <a:pt x="194" y="182"/>
                    <a:pt x="195" y="171"/>
                  </a:cubicBezTo>
                  <a:cubicBezTo>
                    <a:pt x="226" y="171"/>
                    <a:pt x="226" y="171"/>
                    <a:pt x="226" y="171"/>
                  </a:cubicBezTo>
                  <a:cubicBezTo>
                    <a:pt x="222" y="202"/>
                    <a:pt x="210" y="227"/>
                    <a:pt x="192" y="244"/>
                  </a:cubicBezTo>
                  <a:cubicBezTo>
                    <a:pt x="173" y="262"/>
                    <a:pt x="149" y="270"/>
                    <a:pt x="121" y="270"/>
                  </a:cubicBezTo>
                  <a:cubicBezTo>
                    <a:pt x="101" y="270"/>
                    <a:pt x="84" y="267"/>
                    <a:pt x="69" y="259"/>
                  </a:cubicBezTo>
                  <a:cubicBezTo>
                    <a:pt x="54" y="252"/>
                    <a:pt x="41" y="242"/>
                    <a:pt x="31" y="230"/>
                  </a:cubicBezTo>
                  <a:cubicBezTo>
                    <a:pt x="21" y="218"/>
                    <a:pt x="13" y="204"/>
                    <a:pt x="8" y="187"/>
                  </a:cubicBezTo>
                  <a:cubicBezTo>
                    <a:pt x="3" y="171"/>
                    <a:pt x="0" y="154"/>
                    <a:pt x="0" y="135"/>
                  </a:cubicBezTo>
                  <a:cubicBezTo>
                    <a:pt x="0" y="117"/>
                    <a:pt x="3" y="100"/>
                    <a:pt x="8" y="83"/>
                  </a:cubicBezTo>
                  <a:cubicBezTo>
                    <a:pt x="13" y="67"/>
                    <a:pt x="21" y="52"/>
                    <a:pt x="31" y="40"/>
                  </a:cubicBezTo>
                  <a:cubicBezTo>
                    <a:pt x="41" y="28"/>
                    <a:pt x="54" y="18"/>
                    <a:pt x="69" y="11"/>
                  </a:cubicBezTo>
                  <a:cubicBezTo>
                    <a:pt x="84" y="4"/>
                    <a:pt x="101" y="0"/>
                    <a:pt x="121" y="0"/>
                  </a:cubicBezTo>
                  <a:cubicBezTo>
                    <a:pt x="148" y="0"/>
                    <a:pt x="171" y="7"/>
                    <a:pt x="190" y="22"/>
                  </a:cubicBezTo>
                  <a:cubicBezTo>
                    <a:pt x="209" y="36"/>
                    <a:pt x="221" y="58"/>
                    <a:pt x="224" y="88"/>
                  </a:cubicBezTo>
                  <a:lnTo>
                    <a:pt x="193" y="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07738A0-14FD-4368-B380-F6CB143482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82375" y="952501"/>
              <a:ext cx="207963" cy="247650"/>
            </a:xfrm>
            <a:custGeom>
              <a:avLst/>
              <a:gdLst>
                <a:gd name="T0" fmla="*/ 31 w 228"/>
                <a:gd name="T1" fmla="*/ 144 h 270"/>
                <a:gd name="T2" fmla="*/ 36 w 228"/>
                <a:gd name="T3" fmla="*/ 179 h 270"/>
                <a:gd name="T4" fmla="*/ 51 w 228"/>
                <a:gd name="T5" fmla="*/ 211 h 270"/>
                <a:gd name="T6" fmla="*/ 77 w 228"/>
                <a:gd name="T7" fmla="*/ 235 h 270"/>
                <a:gd name="T8" fmla="*/ 115 w 228"/>
                <a:gd name="T9" fmla="*/ 244 h 270"/>
                <a:gd name="T10" fmla="*/ 169 w 228"/>
                <a:gd name="T11" fmla="*/ 226 h 270"/>
                <a:gd name="T12" fmla="*/ 196 w 228"/>
                <a:gd name="T13" fmla="*/ 179 h 270"/>
                <a:gd name="T14" fmla="*/ 227 w 228"/>
                <a:gd name="T15" fmla="*/ 179 h 270"/>
                <a:gd name="T16" fmla="*/ 190 w 228"/>
                <a:gd name="T17" fmla="*/ 246 h 270"/>
                <a:gd name="T18" fmla="*/ 115 w 228"/>
                <a:gd name="T19" fmla="*/ 270 h 270"/>
                <a:gd name="T20" fmla="*/ 63 w 228"/>
                <a:gd name="T21" fmla="*/ 259 h 270"/>
                <a:gd name="T22" fmla="*/ 27 w 228"/>
                <a:gd name="T23" fmla="*/ 230 h 270"/>
                <a:gd name="T24" fmla="*/ 7 w 228"/>
                <a:gd name="T25" fmla="*/ 187 h 270"/>
                <a:gd name="T26" fmla="*/ 0 w 228"/>
                <a:gd name="T27" fmla="*/ 135 h 270"/>
                <a:gd name="T28" fmla="*/ 7 w 228"/>
                <a:gd name="T29" fmla="*/ 86 h 270"/>
                <a:gd name="T30" fmla="*/ 27 w 228"/>
                <a:gd name="T31" fmla="*/ 42 h 270"/>
                <a:gd name="T32" fmla="*/ 63 w 228"/>
                <a:gd name="T33" fmla="*/ 12 h 270"/>
                <a:gd name="T34" fmla="*/ 115 w 228"/>
                <a:gd name="T35" fmla="*/ 0 h 270"/>
                <a:gd name="T36" fmla="*/ 168 w 228"/>
                <a:gd name="T37" fmla="*/ 12 h 270"/>
                <a:gd name="T38" fmla="*/ 203 w 228"/>
                <a:gd name="T39" fmla="*/ 45 h 270"/>
                <a:gd name="T40" fmla="*/ 223 w 228"/>
                <a:gd name="T41" fmla="*/ 91 h 270"/>
                <a:gd name="T42" fmla="*/ 228 w 228"/>
                <a:gd name="T43" fmla="*/ 144 h 270"/>
                <a:gd name="T44" fmla="*/ 31 w 228"/>
                <a:gd name="T45" fmla="*/ 144 h 270"/>
                <a:gd name="T46" fmla="*/ 197 w 228"/>
                <a:gd name="T47" fmla="*/ 117 h 270"/>
                <a:gd name="T48" fmla="*/ 190 w 228"/>
                <a:gd name="T49" fmla="*/ 83 h 270"/>
                <a:gd name="T50" fmla="*/ 174 w 228"/>
                <a:gd name="T51" fmla="*/ 54 h 270"/>
                <a:gd name="T52" fmla="*/ 149 w 228"/>
                <a:gd name="T53" fmla="*/ 34 h 270"/>
                <a:gd name="T54" fmla="*/ 115 w 228"/>
                <a:gd name="T55" fmla="*/ 26 h 270"/>
                <a:gd name="T56" fmla="*/ 81 w 228"/>
                <a:gd name="T57" fmla="*/ 34 h 270"/>
                <a:gd name="T58" fmla="*/ 56 w 228"/>
                <a:gd name="T59" fmla="*/ 54 h 270"/>
                <a:gd name="T60" fmla="*/ 39 w 228"/>
                <a:gd name="T61" fmla="*/ 83 h 270"/>
                <a:gd name="T62" fmla="*/ 31 w 228"/>
                <a:gd name="T63" fmla="*/ 117 h 270"/>
                <a:gd name="T64" fmla="*/ 197 w 228"/>
                <a:gd name="T65" fmla="*/ 11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270">
                  <a:moveTo>
                    <a:pt x="31" y="144"/>
                  </a:moveTo>
                  <a:cubicBezTo>
                    <a:pt x="31" y="155"/>
                    <a:pt x="33" y="167"/>
                    <a:pt x="36" y="179"/>
                  </a:cubicBezTo>
                  <a:cubicBezTo>
                    <a:pt x="39" y="191"/>
                    <a:pt x="44" y="201"/>
                    <a:pt x="51" y="211"/>
                  </a:cubicBezTo>
                  <a:cubicBezTo>
                    <a:pt x="58" y="221"/>
                    <a:pt x="66" y="228"/>
                    <a:pt x="77" y="235"/>
                  </a:cubicBezTo>
                  <a:cubicBezTo>
                    <a:pt x="88" y="241"/>
                    <a:pt x="100" y="244"/>
                    <a:pt x="115" y="244"/>
                  </a:cubicBezTo>
                  <a:cubicBezTo>
                    <a:pt x="138" y="244"/>
                    <a:pt x="156" y="238"/>
                    <a:pt x="169" y="226"/>
                  </a:cubicBezTo>
                  <a:cubicBezTo>
                    <a:pt x="182" y="214"/>
                    <a:pt x="191" y="198"/>
                    <a:pt x="196" y="179"/>
                  </a:cubicBezTo>
                  <a:cubicBezTo>
                    <a:pt x="227" y="179"/>
                    <a:pt x="227" y="179"/>
                    <a:pt x="227" y="179"/>
                  </a:cubicBezTo>
                  <a:cubicBezTo>
                    <a:pt x="220" y="208"/>
                    <a:pt x="208" y="230"/>
                    <a:pt x="190" y="246"/>
                  </a:cubicBezTo>
                  <a:cubicBezTo>
                    <a:pt x="173" y="262"/>
                    <a:pt x="148" y="270"/>
                    <a:pt x="115" y="270"/>
                  </a:cubicBezTo>
                  <a:cubicBezTo>
                    <a:pt x="95" y="270"/>
                    <a:pt x="77" y="267"/>
                    <a:pt x="63" y="259"/>
                  </a:cubicBezTo>
                  <a:cubicBezTo>
                    <a:pt x="48" y="252"/>
                    <a:pt x="36" y="242"/>
                    <a:pt x="27" y="230"/>
                  </a:cubicBezTo>
                  <a:cubicBezTo>
                    <a:pt x="18" y="218"/>
                    <a:pt x="11" y="203"/>
                    <a:pt x="7" y="187"/>
                  </a:cubicBezTo>
                  <a:cubicBezTo>
                    <a:pt x="2" y="171"/>
                    <a:pt x="0" y="153"/>
                    <a:pt x="0" y="135"/>
                  </a:cubicBezTo>
                  <a:cubicBezTo>
                    <a:pt x="0" y="118"/>
                    <a:pt x="2" y="102"/>
                    <a:pt x="7" y="86"/>
                  </a:cubicBezTo>
                  <a:cubicBezTo>
                    <a:pt x="11" y="69"/>
                    <a:pt x="18" y="55"/>
                    <a:pt x="27" y="42"/>
                  </a:cubicBezTo>
                  <a:cubicBezTo>
                    <a:pt x="36" y="30"/>
                    <a:pt x="48" y="19"/>
                    <a:pt x="63" y="12"/>
                  </a:cubicBezTo>
                  <a:cubicBezTo>
                    <a:pt x="77" y="4"/>
                    <a:pt x="95" y="0"/>
                    <a:pt x="115" y="0"/>
                  </a:cubicBezTo>
                  <a:cubicBezTo>
                    <a:pt x="136" y="0"/>
                    <a:pt x="153" y="4"/>
                    <a:pt x="168" y="12"/>
                  </a:cubicBezTo>
                  <a:cubicBezTo>
                    <a:pt x="182" y="21"/>
                    <a:pt x="194" y="31"/>
                    <a:pt x="203" y="45"/>
                  </a:cubicBezTo>
                  <a:cubicBezTo>
                    <a:pt x="212" y="58"/>
                    <a:pt x="219" y="74"/>
                    <a:pt x="223" y="91"/>
                  </a:cubicBezTo>
                  <a:cubicBezTo>
                    <a:pt x="227" y="108"/>
                    <a:pt x="228" y="126"/>
                    <a:pt x="228" y="144"/>
                  </a:cubicBezTo>
                  <a:lnTo>
                    <a:pt x="31" y="144"/>
                  </a:lnTo>
                  <a:close/>
                  <a:moveTo>
                    <a:pt x="197" y="117"/>
                  </a:moveTo>
                  <a:cubicBezTo>
                    <a:pt x="196" y="105"/>
                    <a:pt x="194" y="94"/>
                    <a:pt x="190" y="83"/>
                  </a:cubicBezTo>
                  <a:cubicBezTo>
                    <a:pt x="187" y="72"/>
                    <a:pt x="181" y="63"/>
                    <a:pt x="174" y="54"/>
                  </a:cubicBezTo>
                  <a:cubicBezTo>
                    <a:pt x="167" y="46"/>
                    <a:pt x="159" y="39"/>
                    <a:pt x="149" y="34"/>
                  </a:cubicBezTo>
                  <a:cubicBezTo>
                    <a:pt x="139" y="29"/>
                    <a:pt x="128" y="26"/>
                    <a:pt x="115" y="26"/>
                  </a:cubicBezTo>
                  <a:cubicBezTo>
                    <a:pt x="102" y="26"/>
                    <a:pt x="91" y="29"/>
                    <a:pt x="81" y="34"/>
                  </a:cubicBezTo>
                  <a:cubicBezTo>
                    <a:pt x="71" y="39"/>
                    <a:pt x="63" y="46"/>
                    <a:pt x="56" y="54"/>
                  </a:cubicBezTo>
                  <a:cubicBezTo>
                    <a:pt x="49" y="63"/>
                    <a:pt x="43" y="72"/>
                    <a:pt x="39" y="83"/>
                  </a:cubicBezTo>
                  <a:cubicBezTo>
                    <a:pt x="35" y="95"/>
                    <a:pt x="32" y="106"/>
                    <a:pt x="31" y="117"/>
                  </a:cubicBezTo>
                  <a:lnTo>
                    <a:pt x="197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23FF45CE-4C51-4EF9-BB23-02D011AE4A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15738" y="952501"/>
              <a:ext cx="190500" cy="247650"/>
            </a:xfrm>
            <a:custGeom>
              <a:avLst/>
              <a:gdLst>
                <a:gd name="T0" fmla="*/ 168 w 208"/>
                <a:gd name="T1" fmla="*/ 82 h 270"/>
                <a:gd name="T2" fmla="*/ 162 w 208"/>
                <a:gd name="T3" fmla="*/ 57 h 270"/>
                <a:gd name="T4" fmla="*/ 147 w 208"/>
                <a:gd name="T5" fmla="*/ 40 h 270"/>
                <a:gd name="T6" fmla="*/ 126 w 208"/>
                <a:gd name="T7" fmla="*/ 29 h 270"/>
                <a:gd name="T8" fmla="*/ 101 w 208"/>
                <a:gd name="T9" fmla="*/ 26 h 270"/>
                <a:gd name="T10" fmla="*/ 80 w 208"/>
                <a:gd name="T11" fmla="*/ 28 h 270"/>
                <a:gd name="T12" fmla="*/ 60 w 208"/>
                <a:gd name="T13" fmla="*/ 36 h 270"/>
                <a:gd name="T14" fmla="*/ 46 w 208"/>
                <a:gd name="T15" fmla="*/ 50 h 270"/>
                <a:gd name="T16" fmla="*/ 41 w 208"/>
                <a:gd name="T17" fmla="*/ 70 h 270"/>
                <a:gd name="T18" fmla="*/ 46 w 208"/>
                <a:gd name="T19" fmla="*/ 88 h 270"/>
                <a:gd name="T20" fmla="*/ 59 w 208"/>
                <a:gd name="T21" fmla="*/ 100 h 270"/>
                <a:gd name="T22" fmla="*/ 76 w 208"/>
                <a:gd name="T23" fmla="*/ 108 h 270"/>
                <a:gd name="T24" fmla="*/ 94 w 208"/>
                <a:gd name="T25" fmla="*/ 113 h 270"/>
                <a:gd name="T26" fmla="*/ 135 w 208"/>
                <a:gd name="T27" fmla="*/ 123 h 270"/>
                <a:gd name="T28" fmla="*/ 162 w 208"/>
                <a:gd name="T29" fmla="*/ 130 h 270"/>
                <a:gd name="T30" fmla="*/ 185 w 208"/>
                <a:gd name="T31" fmla="*/ 144 h 270"/>
                <a:gd name="T32" fmla="*/ 202 w 208"/>
                <a:gd name="T33" fmla="*/ 164 h 270"/>
                <a:gd name="T34" fmla="*/ 208 w 208"/>
                <a:gd name="T35" fmla="*/ 194 h 270"/>
                <a:gd name="T36" fmla="*/ 199 w 208"/>
                <a:gd name="T37" fmla="*/ 229 h 270"/>
                <a:gd name="T38" fmla="*/ 175 w 208"/>
                <a:gd name="T39" fmla="*/ 253 h 270"/>
                <a:gd name="T40" fmla="*/ 142 w 208"/>
                <a:gd name="T41" fmla="*/ 266 h 270"/>
                <a:gd name="T42" fmla="*/ 105 w 208"/>
                <a:gd name="T43" fmla="*/ 270 h 270"/>
                <a:gd name="T44" fmla="*/ 32 w 208"/>
                <a:gd name="T45" fmla="*/ 249 h 270"/>
                <a:gd name="T46" fmla="*/ 0 w 208"/>
                <a:gd name="T47" fmla="*/ 180 h 270"/>
                <a:gd name="T48" fmla="*/ 32 w 208"/>
                <a:gd name="T49" fmla="*/ 180 h 270"/>
                <a:gd name="T50" fmla="*/ 55 w 208"/>
                <a:gd name="T51" fmla="*/ 228 h 270"/>
                <a:gd name="T52" fmla="*/ 107 w 208"/>
                <a:gd name="T53" fmla="*/ 244 h 270"/>
                <a:gd name="T54" fmla="*/ 130 w 208"/>
                <a:gd name="T55" fmla="*/ 242 h 270"/>
                <a:gd name="T56" fmla="*/ 153 w 208"/>
                <a:gd name="T57" fmla="*/ 233 h 270"/>
                <a:gd name="T58" fmla="*/ 170 w 208"/>
                <a:gd name="T59" fmla="*/ 218 h 270"/>
                <a:gd name="T60" fmla="*/ 177 w 208"/>
                <a:gd name="T61" fmla="*/ 196 h 270"/>
                <a:gd name="T62" fmla="*/ 172 w 208"/>
                <a:gd name="T63" fmla="*/ 177 h 270"/>
                <a:gd name="T64" fmla="*/ 159 w 208"/>
                <a:gd name="T65" fmla="*/ 164 h 270"/>
                <a:gd name="T66" fmla="*/ 141 w 208"/>
                <a:gd name="T67" fmla="*/ 155 h 270"/>
                <a:gd name="T68" fmla="*/ 121 w 208"/>
                <a:gd name="T69" fmla="*/ 149 h 270"/>
                <a:gd name="T70" fmla="*/ 81 w 208"/>
                <a:gd name="T71" fmla="*/ 140 h 270"/>
                <a:gd name="T72" fmla="*/ 52 w 208"/>
                <a:gd name="T73" fmla="*/ 131 h 270"/>
                <a:gd name="T74" fmla="*/ 30 w 208"/>
                <a:gd name="T75" fmla="*/ 118 h 270"/>
                <a:gd name="T76" fmla="*/ 15 w 208"/>
                <a:gd name="T77" fmla="*/ 99 h 270"/>
                <a:gd name="T78" fmla="*/ 9 w 208"/>
                <a:gd name="T79" fmla="*/ 72 h 270"/>
                <a:gd name="T80" fmla="*/ 18 w 208"/>
                <a:gd name="T81" fmla="*/ 39 h 270"/>
                <a:gd name="T82" fmla="*/ 41 w 208"/>
                <a:gd name="T83" fmla="*/ 16 h 270"/>
                <a:gd name="T84" fmla="*/ 72 w 208"/>
                <a:gd name="T85" fmla="*/ 4 h 270"/>
                <a:gd name="T86" fmla="*/ 105 w 208"/>
                <a:gd name="T87" fmla="*/ 0 h 270"/>
                <a:gd name="T88" fmla="*/ 141 w 208"/>
                <a:gd name="T89" fmla="*/ 5 h 270"/>
                <a:gd name="T90" fmla="*/ 171 w 208"/>
                <a:gd name="T91" fmla="*/ 20 h 270"/>
                <a:gd name="T92" fmla="*/ 191 w 208"/>
                <a:gd name="T93" fmla="*/ 46 h 270"/>
                <a:gd name="T94" fmla="*/ 199 w 208"/>
                <a:gd name="T95" fmla="*/ 82 h 270"/>
                <a:gd name="T96" fmla="*/ 168 w 208"/>
                <a:gd name="T97" fmla="*/ 82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8" h="270">
                  <a:moveTo>
                    <a:pt x="168" y="82"/>
                  </a:moveTo>
                  <a:cubicBezTo>
                    <a:pt x="168" y="73"/>
                    <a:pt x="166" y="64"/>
                    <a:pt x="162" y="57"/>
                  </a:cubicBezTo>
                  <a:cubicBezTo>
                    <a:pt x="158" y="50"/>
                    <a:pt x="153" y="44"/>
                    <a:pt x="147" y="40"/>
                  </a:cubicBezTo>
                  <a:cubicBezTo>
                    <a:pt x="141" y="35"/>
                    <a:pt x="134" y="32"/>
                    <a:pt x="126" y="29"/>
                  </a:cubicBezTo>
                  <a:cubicBezTo>
                    <a:pt x="118" y="27"/>
                    <a:pt x="110" y="26"/>
                    <a:pt x="101" y="26"/>
                  </a:cubicBezTo>
                  <a:cubicBezTo>
                    <a:pt x="94" y="26"/>
                    <a:pt x="87" y="27"/>
                    <a:pt x="80" y="28"/>
                  </a:cubicBezTo>
                  <a:cubicBezTo>
                    <a:pt x="73" y="30"/>
                    <a:pt x="66" y="32"/>
                    <a:pt x="60" y="36"/>
                  </a:cubicBezTo>
                  <a:cubicBezTo>
                    <a:pt x="54" y="39"/>
                    <a:pt x="50" y="44"/>
                    <a:pt x="46" y="50"/>
                  </a:cubicBezTo>
                  <a:cubicBezTo>
                    <a:pt x="42" y="55"/>
                    <a:pt x="41" y="62"/>
                    <a:pt x="41" y="70"/>
                  </a:cubicBezTo>
                  <a:cubicBezTo>
                    <a:pt x="41" y="77"/>
                    <a:pt x="42" y="83"/>
                    <a:pt x="46" y="88"/>
                  </a:cubicBezTo>
                  <a:cubicBezTo>
                    <a:pt x="49" y="93"/>
                    <a:pt x="54" y="97"/>
                    <a:pt x="59" y="100"/>
                  </a:cubicBezTo>
                  <a:cubicBezTo>
                    <a:pt x="64" y="103"/>
                    <a:pt x="70" y="106"/>
                    <a:pt x="76" y="108"/>
                  </a:cubicBezTo>
                  <a:cubicBezTo>
                    <a:pt x="83" y="110"/>
                    <a:pt x="88" y="112"/>
                    <a:pt x="94" y="113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44" y="124"/>
                    <a:pt x="153" y="127"/>
                    <a:pt x="162" y="130"/>
                  </a:cubicBezTo>
                  <a:cubicBezTo>
                    <a:pt x="170" y="133"/>
                    <a:pt x="178" y="138"/>
                    <a:pt x="185" y="144"/>
                  </a:cubicBezTo>
                  <a:cubicBezTo>
                    <a:pt x="192" y="149"/>
                    <a:pt x="197" y="156"/>
                    <a:pt x="202" y="164"/>
                  </a:cubicBezTo>
                  <a:cubicBezTo>
                    <a:pt x="206" y="173"/>
                    <a:pt x="208" y="182"/>
                    <a:pt x="208" y="194"/>
                  </a:cubicBezTo>
                  <a:cubicBezTo>
                    <a:pt x="208" y="207"/>
                    <a:pt x="205" y="219"/>
                    <a:pt x="199" y="229"/>
                  </a:cubicBezTo>
                  <a:cubicBezTo>
                    <a:pt x="192" y="239"/>
                    <a:pt x="184" y="247"/>
                    <a:pt x="175" y="253"/>
                  </a:cubicBezTo>
                  <a:cubicBezTo>
                    <a:pt x="165" y="259"/>
                    <a:pt x="154" y="263"/>
                    <a:pt x="142" y="266"/>
                  </a:cubicBezTo>
                  <a:cubicBezTo>
                    <a:pt x="129" y="269"/>
                    <a:pt x="117" y="270"/>
                    <a:pt x="105" y="270"/>
                  </a:cubicBezTo>
                  <a:cubicBezTo>
                    <a:pt x="75" y="270"/>
                    <a:pt x="51" y="263"/>
                    <a:pt x="32" y="249"/>
                  </a:cubicBezTo>
                  <a:cubicBezTo>
                    <a:pt x="14" y="234"/>
                    <a:pt x="3" y="212"/>
                    <a:pt x="0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201"/>
                    <a:pt x="41" y="217"/>
                    <a:pt x="55" y="228"/>
                  </a:cubicBezTo>
                  <a:cubicBezTo>
                    <a:pt x="69" y="239"/>
                    <a:pt x="86" y="244"/>
                    <a:pt x="107" y="244"/>
                  </a:cubicBezTo>
                  <a:cubicBezTo>
                    <a:pt x="114" y="244"/>
                    <a:pt x="122" y="243"/>
                    <a:pt x="130" y="242"/>
                  </a:cubicBezTo>
                  <a:cubicBezTo>
                    <a:pt x="138" y="240"/>
                    <a:pt x="146" y="237"/>
                    <a:pt x="153" y="233"/>
                  </a:cubicBezTo>
                  <a:cubicBezTo>
                    <a:pt x="160" y="229"/>
                    <a:pt x="166" y="224"/>
                    <a:pt x="170" y="218"/>
                  </a:cubicBezTo>
                  <a:cubicBezTo>
                    <a:pt x="175" y="212"/>
                    <a:pt x="177" y="205"/>
                    <a:pt x="177" y="196"/>
                  </a:cubicBezTo>
                  <a:cubicBezTo>
                    <a:pt x="177" y="188"/>
                    <a:pt x="175" y="182"/>
                    <a:pt x="172" y="177"/>
                  </a:cubicBezTo>
                  <a:cubicBezTo>
                    <a:pt x="169" y="171"/>
                    <a:pt x="165" y="167"/>
                    <a:pt x="159" y="164"/>
                  </a:cubicBezTo>
                  <a:cubicBezTo>
                    <a:pt x="154" y="160"/>
                    <a:pt x="148" y="157"/>
                    <a:pt x="141" y="155"/>
                  </a:cubicBezTo>
                  <a:cubicBezTo>
                    <a:pt x="135" y="153"/>
                    <a:pt x="128" y="151"/>
                    <a:pt x="121" y="14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0" y="138"/>
                    <a:pt x="61" y="134"/>
                    <a:pt x="52" y="131"/>
                  </a:cubicBezTo>
                  <a:cubicBezTo>
                    <a:pt x="44" y="128"/>
                    <a:pt x="36" y="123"/>
                    <a:pt x="30" y="118"/>
                  </a:cubicBezTo>
                  <a:cubicBezTo>
                    <a:pt x="23" y="113"/>
                    <a:pt x="18" y="107"/>
                    <a:pt x="15" y="99"/>
                  </a:cubicBezTo>
                  <a:cubicBezTo>
                    <a:pt x="11" y="92"/>
                    <a:pt x="9" y="83"/>
                    <a:pt x="9" y="72"/>
                  </a:cubicBezTo>
                  <a:cubicBezTo>
                    <a:pt x="9" y="59"/>
                    <a:pt x="12" y="48"/>
                    <a:pt x="18" y="39"/>
                  </a:cubicBezTo>
                  <a:cubicBezTo>
                    <a:pt x="24" y="29"/>
                    <a:pt x="31" y="22"/>
                    <a:pt x="41" y="16"/>
                  </a:cubicBezTo>
                  <a:cubicBezTo>
                    <a:pt x="50" y="11"/>
                    <a:pt x="60" y="7"/>
                    <a:pt x="72" y="4"/>
                  </a:cubicBezTo>
                  <a:cubicBezTo>
                    <a:pt x="83" y="1"/>
                    <a:pt x="94" y="0"/>
                    <a:pt x="105" y="0"/>
                  </a:cubicBezTo>
                  <a:cubicBezTo>
                    <a:pt x="118" y="0"/>
                    <a:pt x="130" y="2"/>
                    <a:pt x="141" y="5"/>
                  </a:cubicBezTo>
                  <a:cubicBezTo>
                    <a:pt x="152" y="8"/>
                    <a:pt x="162" y="13"/>
                    <a:pt x="171" y="20"/>
                  </a:cubicBezTo>
                  <a:cubicBezTo>
                    <a:pt x="179" y="27"/>
                    <a:pt x="186" y="36"/>
                    <a:pt x="191" y="46"/>
                  </a:cubicBezTo>
                  <a:cubicBezTo>
                    <a:pt x="196" y="56"/>
                    <a:pt x="198" y="68"/>
                    <a:pt x="199" y="82"/>
                  </a:cubicBezTo>
                  <a:lnTo>
                    <a:pt x="168" y="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2423C39-CE55-4F44-9B2E-832B24B3FC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55325" y="423863"/>
              <a:ext cx="320675" cy="334963"/>
            </a:xfrm>
            <a:custGeom>
              <a:avLst/>
              <a:gdLst>
                <a:gd name="T0" fmla="*/ 230 w 349"/>
                <a:gd name="T1" fmla="*/ 0 h 364"/>
                <a:gd name="T2" fmla="*/ 20 w 349"/>
                <a:gd name="T3" fmla="*/ 0 h 364"/>
                <a:gd name="T4" fmla="*/ 20 w 349"/>
                <a:gd name="T5" fmla="*/ 77 h 364"/>
                <a:gd name="T6" fmla="*/ 225 w 349"/>
                <a:gd name="T7" fmla="*/ 77 h 364"/>
                <a:gd name="T8" fmla="*/ 267 w 349"/>
                <a:gd name="T9" fmla="*/ 126 h 364"/>
                <a:gd name="T10" fmla="*/ 267 w 349"/>
                <a:gd name="T11" fmla="*/ 139 h 364"/>
                <a:gd name="T12" fmla="*/ 97 w 349"/>
                <a:gd name="T13" fmla="*/ 139 h 364"/>
                <a:gd name="T14" fmla="*/ 0 w 349"/>
                <a:gd name="T15" fmla="*/ 243 h 364"/>
                <a:gd name="T16" fmla="*/ 0 w 349"/>
                <a:gd name="T17" fmla="*/ 260 h 364"/>
                <a:gd name="T18" fmla="*/ 100 w 349"/>
                <a:gd name="T19" fmla="*/ 364 h 364"/>
                <a:gd name="T20" fmla="*/ 349 w 349"/>
                <a:gd name="T21" fmla="*/ 364 h 364"/>
                <a:gd name="T22" fmla="*/ 349 w 349"/>
                <a:gd name="T23" fmla="*/ 125 h 364"/>
                <a:gd name="T24" fmla="*/ 230 w 349"/>
                <a:gd name="T25" fmla="*/ 0 h 364"/>
                <a:gd name="T26" fmla="*/ 109 w 349"/>
                <a:gd name="T27" fmla="*/ 287 h 364"/>
                <a:gd name="T28" fmla="*/ 82 w 349"/>
                <a:gd name="T29" fmla="*/ 249 h 364"/>
                <a:gd name="T30" fmla="*/ 109 w 349"/>
                <a:gd name="T31" fmla="*/ 212 h 364"/>
                <a:gd name="T32" fmla="*/ 267 w 349"/>
                <a:gd name="T33" fmla="*/ 212 h 364"/>
                <a:gd name="T34" fmla="*/ 267 w 349"/>
                <a:gd name="T35" fmla="*/ 287 h 364"/>
                <a:gd name="T36" fmla="*/ 109 w 349"/>
                <a:gd name="T37" fmla="*/ 287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9" h="364">
                  <a:moveTo>
                    <a:pt x="23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55" y="77"/>
                    <a:pt x="267" y="91"/>
                    <a:pt x="267" y="126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32" y="139"/>
                    <a:pt x="0" y="171"/>
                    <a:pt x="0" y="243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35"/>
                    <a:pt x="33" y="364"/>
                    <a:pt x="100" y="364"/>
                  </a:cubicBezTo>
                  <a:cubicBezTo>
                    <a:pt x="349" y="364"/>
                    <a:pt x="349" y="364"/>
                    <a:pt x="349" y="364"/>
                  </a:cubicBezTo>
                  <a:cubicBezTo>
                    <a:pt x="349" y="125"/>
                    <a:pt x="349" y="125"/>
                    <a:pt x="349" y="125"/>
                  </a:cubicBezTo>
                  <a:cubicBezTo>
                    <a:pt x="349" y="33"/>
                    <a:pt x="319" y="0"/>
                    <a:pt x="230" y="0"/>
                  </a:cubicBezTo>
                  <a:moveTo>
                    <a:pt x="109" y="287"/>
                  </a:moveTo>
                  <a:cubicBezTo>
                    <a:pt x="96" y="287"/>
                    <a:pt x="82" y="280"/>
                    <a:pt x="82" y="249"/>
                  </a:cubicBezTo>
                  <a:cubicBezTo>
                    <a:pt x="82" y="218"/>
                    <a:pt x="96" y="212"/>
                    <a:pt x="109" y="212"/>
                  </a:cubicBezTo>
                  <a:cubicBezTo>
                    <a:pt x="267" y="212"/>
                    <a:pt x="267" y="212"/>
                    <a:pt x="267" y="212"/>
                  </a:cubicBezTo>
                  <a:cubicBezTo>
                    <a:pt x="267" y="287"/>
                    <a:pt x="267" y="287"/>
                    <a:pt x="267" y="287"/>
                  </a:cubicBezTo>
                  <a:lnTo>
                    <a:pt x="109" y="2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AF7ED2F0-5CB7-4EAA-8E2F-3D45C26100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91913" y="423863"/>
              <a:ext cx="319088" cy="334963"/>
            </a:xfrm>
            <a:custGeom>
              <a:avLst/>
              <a:gdLst>
                <a:gd name="T0" fmla="*/ 230 w 349"/>
                <a:gd name="T1" fmla="*/ 0 h 364"/>
                <a:gd name="T2" fmla="*/ 20 w 349"/>
                <a:gd name="T3" fmla="*/ 0 h 364"/>
                <a:gd name="T4" fmla="*/ 20 w 349"/>
                <a:gd name="T5" fmla="*/ 77 h 364"/>
                <a:gd name="T6" fmla="*/ 225 w 349"/>
                <a:gd name="T7" fmla="*/ 77 h 364"/>
                <a:gd name="T8" fmla="*/ 267 w 349"/>
                <a:gd name="T9" fmla="*/ 126 h 364"/>
                <a:gd name="T10" fmla="*/ 267 w 349"/>
                <a:gd name="T11" fmla="*/ 139 h 364"/>
                <a:gd name="T12" fmla="*/ 97 w 349"/>
                <a:gd name="T13" fmla="*/ 139 h 364"/>
                <a:gd name="T14" fmla="*/ 0 w 349"/>
                <a:gd name="T15" fmla="*/ 243 h 364"/>
                <a:gd name="T16" fmla="*/ 0 w 349"/>
                <a:gd name="T17" fmla="*/ 260 h 364"/>
                <a:gd name="T18" fmla="*/ 100 w 349"/>
                <a:gd name="T19" fmla="*/ 364 h 364"/>
                <a:gd name="T20" fmla="*/ 349 w 349"/>
                <a:gd name="T21" fmla="*/ 364 h 364"/>
                <a:gd name="T22" fmla="*/ 349 w 349"/>
                <a:gd name="T23" fmla="*/ 125 h 364"/>
                <a:gd name="T24" fmla="*/ 230 w 349"/>
                <a:gd name="T25" fmla="*/ 0 h 364"/>
                <a:gd name="T26" fmla="*/ 109 w 349"/>
                <a:gd name="T27" fmla="*/ 287 h 364"/>
                <a:gd name="T28" fmla="*/ 82 w 349"/>
                <a:gd name="T29" fmla="*/ 249 h 364"/>
                <a:gd name="T30" fmla="*/ 109 w 349"/>
                <a:gd name="T31" fmla="*/ 212 h 364"/>
                <a:gd name="T32" fmla="*/ 267 w 349"/>
                <a:gd name="T33" fmla="*/ 212 h 364"/>
                <a:gd name="T34" fmla="*/ 267 w 349"/>
                <a:gd name="T35" fmla="*/ 287 h 364"/>
                <a:gd name="T36" fmla="*/ 109 w 349"/>
                <a:gd name="T37" fmla="*/ 287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9" h="364">
                  <a:moveTo>
                    <a:pt x="23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55" y="77"/>
                    <a:pt x="267" y="91"/>
                    <a:pt x="267" y="126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32" y="139"/>
                    <a:pt x="0" y="171"/>
                    <a:pt x="0" y="243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35"/>
                    <a:pt x="33" y="364"/>
                    <a:pt x="100" y="364"/>
                  </a:cubicBezTo>
                  <a:cubicBezTo>
                    <a:pt x="349" y="364"/>
                    <a:pt x="349" y="364"/>
                    <a:pt x="349" y="364"/>
                  </a:cubicBezTo>
                  <a:cubicBezTo>
                    <a:pt x="349" y="125"/>
                    <a:pt x="349" y="125"/>
                    <a:pt x="349" y="125"/>
                  </a:cubicBezTo>
                  <a:cubicBezTo>
                    <a:pt x="349" y="33"/>
                    <a:pt x="319" y="0"/>
                    <a:pt x="230" y="0"/>
                  </a:cubicBezTo>
                  <a:moveTo>
                    <a:pt x="109" y="287"/>
                  </a:moveTo>
                  <a:cubicBezTo>
                    <a:pt x="96" y="287"/>
                    <a:pt x="82" y="280"/>
                    <a:pt x="82" y="249"/>
                  </a:cubicBezTo>
                  <a:cubicBezTo>
                    <a:pt x="82" y="218"/>
                    <a:pt x="96" y="212"/>
                    <a:pt x="109" y="212"/>
                  </a:cubicBezTo>
                  <a:cubicBezTo>
                    <a:pt x="267" y="212"/>
                    <a:pt x="267" y="212"/>
                    <a:pt x="267" y="212"/>
                  </a:cubicBezTo>
                  <a:cubicBezTo>
                    <a:pt x="267" y="287"/>
                    <a:pt x="267" y="287"/>
                    <a:pt x="267" y="287"/>
                  </a:cubicBezTo>
                  <a:lnTo>
                    <a:pt x="109" y="2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AD04F93F-6338-422F-9789-8F3798C77A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3488" y="423863"/>
              <a:ext cx="293688" cy="334963"/>
            </a:xfrm>
            <a:custGeom>
              <a:avLst/>
              <a:gdLst>
                <a:gd name="T0" fmla="*/ 0 w 185"/>
                <a:gd name="T1" fmla="*/ 0 h 211"/>
                <a:gd name="T2" fmla="*/ 0 w 185"/>
                <a:gd name="T3" fmla="*/ 45 h 211"/>
                <a:gd name="T4" fmla="*/ 68 w 185"/>
                <a:gd name="T5" fmla="*/ 45 h 211"/>
                <a:gd name="T6" fmla="*/ 68 w 185"/>
                <a:gd name="T7" fmla="*/ 211 h 211"/>
                <a:gd name="T8" fmla="*/ 117 w 185"/>
                <a:gd name="T9" fmla="*/ 211 h 211"/>
                <a:gd name="T10" fmla="*/ 117 w 185"/>
                <a:gd name="T11" fmla="*/ 45 h 211"/>
                <a:gd name="T12" fmla="*/ 185 w 185"/>
                <a:gd name="T13" fmla="*/ 45 h 211"/>
                <a:gd name="T14" fmla="*/ 185 w 185"/>
                <a:gd name="T15" fmla="*/ 0 h 211"/>
                <a:gd name="T16" fmla="*/ 0 w 185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7" y="211"/>
                  </a:lnTo>
                  <a:lnTo>
                    <a:pt x="117" y="45"/>
                  </a:lnTo>
                  <a:lnTo>
                    <a:pt x="185" y="45"/>
                  </a:lnTo>
                  <a:lnTo>
                    <a:pt x="1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2004A02-D254-46FB-A812-5D3B5E23F3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91875" y="423863"/>
              <a:ext cx="292100" cy="334963"/>
            </a:xfrm>
            <a:custGeom>
              <a:avLst/>
              <a:gdLst>
                <a:gd name="T0" fmla="*/ 0 w 184"/>
                <a:gd name="T1" fmla="*/ 0 h 211"/>
                <a:gd name="T2" fmla="*/ 0 w 184"/>
                <a:gd name="T3" fmla="*/ 45 h 211"/>
                <a:gd name="T4" fmla="*/ 68 w 184"/>
                <a:gd name="T5" fmla="*/ 45 h 211"/>
                <a:gd name="T6" fmla="*/ 68 w 184"/>
                <a:gd name="T7" fmla="*/ 211 h 211"/>
                <a:gd name="T8" fmla="*/ 116 w 184"/>
                <a:gd name="T9" fmla="*/ 211 h 211"/>
                <a:gd name="T10" fmla="*/ 116 w 184"/>
                <a:gd name="T11" fmla="*/ 45 h 211"/>
                <a:gd name="T12" fmla="*/ 184 w 184"/>
                <a:gd name="T13" fmla="*/ 45 h 211"/>
                <a:gd name="T14" fmla="*/ 184 w 184"/>
                <a:gd name="T15" fmla="*/ 0 h 211"/>
                <a:gd name="T16" fmla="*/ 0 w 184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6" y="211"/>
                  </a:lnTo>
                  <a:lnTo>
                    <a:pt x="116" y="45"/>
                  </a:lnTo>
                  <a:lnTo>
                    <a:pt x="184" y="45"/>
                  </a:lnTo>
                  <a:lnTo>
                    <a:pt x="1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F4B7B48-B459-436C-A4FD-4AA8B0A938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09250" y="423863"/>
              <a:ext cx="315913" cy="334963"/>
            </a:xfrm>
            <a:custGeom>
              <a:avLst/>
              <a:gdLst>
                <a:gd name="T0" fmla="*/ 345 w 345"/>
                <a:gd name="T1" fmla="*/ 237 h 364"/>
                <a:gd name="T2" fmla="*/ 345 w 345"/>
                <a:gd name="T3" fmla="*/ 128 h 364"/>
                <a:gd name="T4" fmla="*/ 224 w 345"/>
                <a:gd name="T5" fmla="*/ 0 h 364"/>
                <a:gd name="T6" fmla="*/ 0 w 345"/>
                <a:gd name="T7" fmla="*/ 0 h 364"/>
                <a:gd name="T8" fmla="*/ 0 w 345"/>
                <a:gd name="T9" fmla="*/ 364 h 364"/>
                <a:gd name="T10" fmla="*/ 228 w 345"/>
                <a:gd name="T11" fmla="*/ 364 h 364"/>
                <a:gd name="T12" fmla="*/ 345 w 345"/>
                <a:gd name="T13" fmla="*/ 237 h 364"/>
                <a:gd name="T14" fmla="*/ 260 w 345"/>
                <a:gd name="T15" fmla="*/ 238 h 364"/>
                <a:gd name="T16" fmla="*/ 218 w 345"/>
                <a:gd name="T17" fmla="*/ 287 h 364"/>
                <a:gd name="T18" fmla="*/ 84 w 345"/>
                <a:gd name="T19" fmla="*/ 287 h 364"/>
                <a:gd name="T20" fmla="*/ 84 w 345"/>
                <a:gd name="T21" fmla="*/ 78 h 364"/>
                <a:gd name="T22" fmla="*/ 218 w 345"/>
                <a:gd name="T23" fmla="*/ 78 h 364"/>
                <a:gd name="T24" fmla="*/ 260 w 345"/>
                <a:gd name="T25" fmla="*/ 126 h 364"/>
                <a:gd name="T26" fmla="*/ 260 w 345"/>
                <a:gd name="T27" fmla="*/ 23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" h="364">
                  <a:moveTo>
                    <a:pt x="345" y="237"/>
                  </a:moveTo>
                  <a:cubicBezTo>
                    <a:pt x="345" y="128"/>
                    <a:pt x="345" y="128"/>
                    <a:pt x="345" y="128"/>
                  </a:cubicBezTo>
                  <a:cubicBezTo>
                    <a:pt x="345" y="33"/>
                    <a:pt x="308" y="0"/>
                    <a:pt x="2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228" y="364"/>
                    <a:pt x="228" y="364"/>
                    <a:pt x="228" y="364"/>
                  </a:cubicBezTo>
                  <a:cubicBezTo>
                    <a:pt x="317" y="364"/>
                    <a:pt x="345" y="320"/>
                    <a:pt x="345" y="237"/>
                  </a:cubicBezTo>
                  <a:moveTo>
                    <a:pt x="260" y="238"/>
                  </a:moveTo>
                  <a:cubicBezTo>
                    <a:pt x="260" y="273"/>
                    <a:pt x="248" y="287"/>
                    <a:pt x="218" y="287"/>
                  </a:cubicBezTo>
                  <a:cubicBezTo>
                    <a:pt x="84" y="287"/>
                    <a:pt x="84" y="287"/>
                    <a:pt x="84" y="287"/>
                  </a:cubicBezTo>
                  <a:cubicBezTo>
                    <a:pt x="84" y="78"/>
                    <a:pt x="84" y="78"/>
                    <a:pt x="84" y="78"/>
                  </a:cubicBezTo>
                  <a:cubicBezTo>
                    <a:pt x="218" y="78"/>
                    <a:pt x="218" y="78"/>
                    <a:pt x="218" y="78"/>
                  </a:cubicBezTo>
                  <a:cubicBezTo>
                    <a:pt x="248" y="78"/>
                    <a:pt x="260" y="91"/>
                    <a:pt x="260" y="126"/>
                  </a:cubicBezTo>
                  <a:lnTo>
                    <a:pt x="260" y="2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3D8AAE14-7E59-452F-A2C5-9D369D13DE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800" y="420688"/>
              <a:ext cx="331788" cy="342900"/>
            </a:xfrm>
            <a:custGeom>
              <a:avLst/>
              <a:gdLst>
                <a:gd name="T0" fmla="*/ 273 w 363"/>
                <a:gd name="T1" fmla="*/ 282 h 373"/>
                <a:gd name="T2" fmla="*/ 146 w 363"/>
                <a:gd name="T3" fmla="*/ 42 h 373"/>
                <a:gd name="T4" fmla="*/ 74 w 363"/>
                <a:gd name="T5" fmla="*/ 0 h 373"/>
                <a:gd name="T6" fmla="*/ 0 w 363"/>
                <a:gd name="T7" fmla="*/ 96 h 373"/>
                <a:gd name="T8" fmla="*/ 0 w 363"/>
                <a:gd name="T9" fmla="*/ 369 h 373"/>
                <a:gd name="T10" fmla="*/ 82 w 363"/>
                <a:gd name="T11" fmla="*/ 369 h 373"/>
                <a:gd name="T12" fmla="*/ 82 w 363"/>
                <a:gd name="T13" fmla="*/ 142 h 373"/>
                <a:gd name="T14" fmla="*/ 81 w 363"/>
                <a:gd name="T15" fmla="*/ 96 h 373"/>
                <a:gd name="T16" fmla="*/ 83 w 363"/>
                <a:gd name="T17" fmla="*/ 87 h 373"/>
                <a:gd name="T18" fmla="*/ 89 w 363"/>
                <a:gd name="T19" fmla="*/ 91 h 373"/>
                <a:gd name="T20" fmla="*/ 217 w 363"/>
                <a:gd name="T21" fmla="*/ 331 h 373"/>
                <a:gd name="T22" fmla="*/ 288 w 363"/>
                <a:gd name="T23" fmla="*/ 373 h 373"/>
                <a:gd name="T24" fmla="*/ 363 w 363"/>
                <a:gd name="T25" fmla="*/ 276 h 373"/>
                <a:gd name="T26" fmla="*/ 363 w 363"/>
                <a:gd name="T27" fmla="*/ 4 h 373"/>
                <a:gd name="T28" fmla="*/ 280 w 363"/>
                <a:gd name="T29" fmla="*/ 4 h 373"/>
                <a:gd name="T30" fmla="*/ 280 w 363"/>
                <a:gd name="T31" fmla="*/ 231 h 373"/>
                <a:gd name="T32" fmla="*/ 282 w 363"/>
                <a:gd name="T33" fmla="*/ 277 h 373"/>
                <a:gd name="T34" fmla="*/ 279 w 363"/>
                <a:gd name="T35" fmla="*/ 286 h 373"/>
                <a:gd name="T36" fmla="*/ 273 w 363"/>
                <a:gd name="T37" fmla="*/ 28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3" h="373">
                  <a:moveTo>
                    <a:pt x="273" y="282"/>
                  </a:moveTo>
                  <a:cubicBezTo>
                    <a:pt x="271" y="278"/>
                    <a:pt x="160" y="63"/>
                    <a:pt x="146" y="42"/>
                  </a:cubicBezTo>
                  <a:cubicBezTo>
                    <a:pt x="130" y="17"/>
                    <a:pt x="111" y="0"/>
                    <a:pt x="74" y="0"/>
                  </a:cubicBezTo>
                  <a:cubicBezTo>
                    <a:pt x="40" y="0"/>
                    <a:pt x="0" y="15"/>
                    <a:pt x="0" y="96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82" y="369"/>
                    <a:pt x="82" y="369"/>
                    <a:pt x="82" y="369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25"/>
                    <a:pt x="81" y="101"/>
                    <a:pt x="81" y="96"/>
                  </a:cubicBezTo>
                  <a:cubicBezTo>
                    <a:pt x="81" y="92"/>
                    <a:pt x="81" y="88"/>
                    <a:pt x="83" y="87"/>
                  </a:cubicBezTo>
                  <a:cubicBezTo>
                    <a:pt x="85" y="86"/>
                    <a:pt x="88" y="88"/>
                    <a:pt x="89" y="91"/>
                  </a:cubicBezTo>
                  <a:cubicBezTo>
                    <a:pt x="91" y="94"/>
                    <a:pt x="195" y="297"/>
                    <a:pt x="217" y="331"/>
                  </a:cubicBezTo>
                  <a:cubicBezTo>
                    <a:pt x="232" y="355"/>
                    <a:pt x="251" y="373"/>
                    <a:pt x="288" y="373"/>
                  </a:cubicBezTo>
                  <a:cubicBezTo>
                    <a:pt x="322" y="373"/>
                    <a:pt x="363" y="357"/>
                    <a:pt x="363" y="276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280" y="4"/>
                    <a:pt x="280" y="4"/>
                    <a:pt x="280" y="4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0" y="248"/>
                    <a:pt x="281" y="272"/>
                    <a:pt x="282" y="277"/>
                  </a:cubicBezTo>
                  <a:cubicBezTo>
                    <a:pt x="282" y="281"/>
                    <a:pt x="282" y="284"/>
                    <a:pt x="279" y="286"/>
                  </a:cubicBezTo>
                  <a:cubicBezTo>
                    <a:pt x="277" y="287"/>
                    <a:pt x="275" y="285"/>
                    <a:pt x="273" y="28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8758EC59-75A7-40B3-A034-3EC1F8977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7575" y="423863"/>
              <a:ext cx="292100" cy="334963"/>
            </a:xfrm>
            <a:custGeom>
              <a:avLst/>
              <a:gdLst>
                <a:gd name="T0" fmla="*/ 0 w 184"/>
                <a:gd name="T1" fmla="*/ 0 h 211"/>
                <a:gd name="T2" fmla="*/ 0 w 184"/>
                <a:gd name="T3" fmla="*/ 45 h 211"/>
                <a:gd name="T4" fmla="*/ 68 w 184"/>
                <a:gd name="T5" fmla="*/ 45 h 211"/>
                <a:gd name="T6" fmla="*/ 68 w 184"/>
                <a:gd name="T7" fmla="*/ 211 h 211"/>
                <a:gd name="T8" fmla="*/ 116 w 184"/>
                <a:gd name="T9" fmla="*/ 211 h 211"/>
                <a:gd name="T10" fmla="*/ 116 w 184"/>
                <a:gd name="T11" fmla="*/ 45 h 211"/>
                <a:gd name="T12" fmla="*/ 184 w 184"/>
                <a:gd name="T13" fmla="*/ 45 h 211"/>
                <a:gd name="T14" fmla="*/ 184 w 184"/>
                <a:gd name="T15" fmla="*/ 0 h 211"/>
                <a:gd name="T16" fmla="*/ 0 w 184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6" y="211"/>
                  </a:lnTo>
                  <a:lnTo>
                    <a:pt x="116" y="45"/>
                  </a:lnTo>
                  <a:lnTo>
                    <a:pt x="184" y="45"/>
                  </a:lnTo>
                  <a:lnTo>
                    <a:pt x="1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0" name="図 17">
            <a:extLst>
              <a:ext uri="{FF2B5EF4-FFF2-40B4-BE49-F238E27FC236}">
                <a16:creationId xmlns:a16="http://schemas.microsoft.com/office/drawing/2014/main" id="{743BC5BA-71FF-4218-8270-D502E56EDF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3555998" cy="6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70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97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Slide - D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2C2C2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84F0463-89F9-4D4B-B255-1EFE739F2F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7299AA9-FFE3-4ECF-B834-64F0717EAF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E2D9BF53-29B6-4650-8772-EC4754B0B2E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DC464D6E-7468-4617-B3DD-E7BDF06968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1031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Delightful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C89D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1A26B08-9158-4967-B8A3-A95F4ABF91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6444E9A-BCF2-4F85-8931-4AC8301996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7185149-67AC-4278-9BF7-17496CDD86C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F8E05802-5710-4A68-83B2-38D56E4DAE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46902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FFFFF"/>
          </p15:clr>
        </p15:guide>
        <p15:guide id="2" pos="7488" userDrawn="1">
          <p15:clr>
            <a:srgbClr val="FFFFFF"/>
          </p15:clr>
        </p15:guide>
        <p15:guide id="3" pos="192" userDrawn="1">
          <p15:clr>
            <a:srgbClr val="FFFF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Dynamic Re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9E3A2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C9EC8F5-2F55-4C9F-90DE-8D9761994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EA2D50C-217A-4E68-9AFC-24E0273880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F2D367C-3145-4484-8B03-3DD825210F7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586F2BBD-8D2D-490B-8A3E-C3DF3CBACE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33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6D964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C4E59A7-29AB-413D-999E-CE16C2494A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B4DD840-BBD0-42CF-AA51-B2D658DB29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1F59812-0A57-4D06-8C90-0F39D7BFE4C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95D1EB72-428F-4777-913A-8768E6C56E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68241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Purple Tinte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47193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07C339E-F549-4195-B2AF-6498D38ED5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B760E1B-4F8A-478E-807E-2E72332393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EC6E173-FBBF-4238-8F99-F007BE92FB8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4CB3A1FD-6E15-4FCB-8185-36559E2833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16154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4" name="タイトル 1">
            <a:extLst>
              <a:ext uri="{FF2B5EF4-FFF2-40B4-BE49-F238E27FC236}">
                <a16:creationId xmlns:a16="http://schemas.microsoft.com/office/drawing/2014/main" id="{E209CA9E-EA71-4D07-95CE-EA78E13E3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[Agenda]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143000"/>
            <a:ext cx="8229600" cy="5257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F93CD1FC-848D-4FBD-B222-AB1FF81F9C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56032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6046D4B9-1B5E-4C59-9152-A25FEA8BF9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3D31B2B-5576-40AE-B059-57C11E6089D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6785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78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4" userDrawn="1">
          <p15:clr>
            <a:srgbClr val="FBAE40"/>
          </p15:clr>
        </p15:guide>
        <p15:guide id="4" pos="7536" userDrawn="1">
          <p15:clr>
            <a:srgbClr val="FBAE40"/>
          </p15:clr>
        </p15:guide>
        <p15:guide id="5" orient="horz" pos="14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6E617D-734F-4979-AA28-151FD13FA1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8A4EEE-264C-42B7-9C67-2AF5171A4F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E1A09D-4386-4027-B225-F549DC0B4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1066800"/>
            <a:ext cx="11734799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1193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0" userDrawn="1">
          <p15:clr>
            <a:srgbClr val="FBAE40"/>
          </p15:clr>
        </p15:guide>
        <p15:guide id="2" pos="144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orient="horz" pos="144" userDrawn="1">
          <p15:clr>
            <a:srgbClr val="FBAE40"/>
          </p15:clr>
        </p15:guide>
        <p15:guide id="6" pos="3840" userDrawn="1">
          <p15:clr>
            <a:srgbClr val="FBAE40"/>
          </p15:clr>
        </p15:guide>
        <p15:guide id="7" orient="horz" pos="3840" userDrawn="1">
          <p15:clr>
            <a:srgbClr val="FBAE40"/>
          </p15:clr>
        </p15:guide>
        <p15:guide id="8" orient="horz" pos="2256" userDrawn="1">
          <p15:clr>
            <a:srgbClr val="FBAE40"/>
          </p15:clr>
        </p15:guide>
        <p15:guide id="9" orient="horz" pos="67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/>
          <p:nvPr userDrawn="1"/>
        </p:nvCxnSpPr>
        <p:spPr>
          <a:xfrm>
            <a:off x="6094413" y="1066800"/>
            <a:ext cx="0" cy="51054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066800"/>
            <a:ext cx="5257959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7" y="1066800"/>
            <a:ext cx="5257959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C65324-DF08-40A7-8C24-F703E437B0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E53064-8875-4497-9F5F-2E32679407C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21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0" userDrawn="1">
          <p15:clr>
            <a:srgbClr val="FBAE40"/>
          </p15:clr>
        </p15:guide>
        <p15:guide id="2" pos="144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orient="horz" pos="672" userDrawn="1">
          <p15:clr>
            <a:srgbClr val="FBAE40"/>
          </p15:clr>
        </p15:guide>
        <p15:guide id="5" orient="horz" pos="144" userDrawn="1">
          <p15:clr>
            <a:srgbClr val="FBAE40"/>
          </p15:clr>
        </p15:guide>
        <p15:guide id="6" orient="horz" pos="2256" userDrawn="1">
          <p15:clr>
            <a:srgbClr val="FBAE40"/>
          </p15:clr>
        </p15:guide>
        <p15:guide id="7" pos="3840" userDrawn="1">
          <p15:clr>
            <a:srgbClr val="FBAE40"/>
          </p15:clr>
        </p15:guide>
        <p15:guide id="8" orient="horz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/>
          <p:nvPr userDrawn="1"/>
        </p:nvCxnSpPr>
        <p:spPr>
          <a:xfrm>
            <a:off x="4184986" y="1066800"/>
            <a:ext cx="0" cy="51054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/>
          <p:nvPr userDrawn="1"/>
        </p:nvCxnSpPr>
        <p:spPr>
          <a:xfrm>
            <a:off x="8007007" y="1066800"/>
            <a:ext cx="0" cy="51054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16C34B-1F98-482E-9707-9104D28E0B2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8E32ED-97A5-4487-AA5E-D634C8C951B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D42E8D99-ACDC-4B18-BB03-6B2FDEC2F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6B707C5-9432-42A5-AF05-9DC709A2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66800"/>
            <a:ext cx="3633553" cy="50292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458842B-A662-4100-A167-60B0C97821D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79220" y="1066800"/>
            <a:ext cx="3633553" cy="50292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0AEB42-84B1-4A48-AC27-91C814F36F7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01242" y="1066800"/>
            <a:ext cx="3633553" cy="50292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3238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256" userDrawn="1">
          <p15:clr>
            <a:srgbClr val="FBAE40"/>
          </p15:clr>
        </p15:guide>
        <p15:guide id="3" orient="horz" pos="144" userDrawn="1">
          <p15:clr>
            <a:srgbClr val="FBAE40"/>
          </p15:clr>
        </p15:guide>
        <p15:guide id="4" orient="horz" pos="480" userDrawn="1">
          <p15:clr>
            <a:srgbClr val="FBAE40"/>
          </p15:clr>
        </p15:guide>
        <p15:guide id="5" orient="horz" pos="672" userDrawn="1">
          <p15:clr>
            <a:srgbClr val="FBAE40"/>
          </p15:clr>
        </p15:guide>
        <p15:guide id="6" pos="144" userDrawn="1">
          <p15:clr>
            <a:srgbClr val="FBAE40"/>
          </p15:clr>
        </p15:guide>
        <p15:guide id="7" pos="7536" userDrawn="1">
          <p15:clr>
            <a:srgbClr val="FBAE40"/>
          </p15:clr>
        </p15:guide>
        <p15:guide id="8" orient="horz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539768" y="2763043"/>
            <a:ext cx="1112971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539768" y="4399756"/>
            <a:ext cx="1112971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2026" y="1219200"/>
            <a:ext cx="11125200" cy="145097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42026" y="2855913"/>
            <a:ext cx="11125200" cy="145097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542026" y="4492627"/>
            <a:ext cx="11125200" cy="145097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65562C-9532-42CA-8773-230E46F36A9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08A776-01DF-46FF-806F-860D46A355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A8F8661-4F4A-4873-B6AD-B80E3F5C2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77888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256" userDrawn="1">
          <p15:clr>
            <a:srgbClr val="FBAE40"/>
          </p15:clr>
        </p15:guide>
        <p15:guide id="3" orient="horz" pos="480" userDrawn="1">
          <p15:clr>
            <a:srgbClr val="FBAE40"/>
          </p15:clr>
        </p15:guide>
        <p15:guide id="4" orient="horz" pos="144" userDrawn="1">
          <p15:clr>
            <a:srgbClr val="FBAE40"/>
          </p15:clr>
        </p15:guide>
        <p15:guide id="5" orient="horz" pos="672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  <p15:guide id="7" pos="144" userDrawn="1">
          <p15:clr>
            <a:srgbClr val="FBAE40"/>
          </p15:clr>
        </p15:guide>
        <p15:guide id="8" pos="7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 (White NTT DAT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" y="-1400"/>
            <a:ext cx="12192119" cy="4725800"/>
          </a:xfrm>
          <a:prstGeom prst="rect">
            <a:avLst/>
          </a:prstGeom>
        </p:spPr>
      </p:pic>
      <p:sp>
        <p:nvSpPr>
          <p:cNvPr id="14" name="正方形/長方形 13"/>
          <p:cNvSpPr/>
          <p:nvPr userDrawn="1"/>
        </p:nvSpPr>
        <p:spPr>
          <a:xfrm>
            <a:off x="0" y="4724400"/>
            <a:ext cx="12192119" cy="21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>
              <a:latin typeface="HGPGothicE" charset="-128"/>
              <a:ea typeface="HGPGothicE" charset="-128"/>
            </a:endParaRPr>
          </a:p>
        </p:txBody>
      </p:sp>
      <p:sp>
        <p:nvSpPr>
          <p:cNvPr id="27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575999" y="5839504"/>
            <a:ext cx="7092002" cy="10116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/>
              <a:t>&lt;MM/DD/YYYY&gt;</a:t>
            </a:r>
            <a:br>
              <a:rPr lang="en-US" altLang="ja-JP"/>
            </a:br>
            <a:r>
              <a:rPr lang="en-US" altLang="ja-JP"/>
              <a:t>&lt;NTT DATA, Inc.&gt;</a:t>
            </a:r>
            <a:br>
              <a:rPr lang="en-US" altLang="ja-JP"/>
            </a:br>
            <a:r>
              <a:rPr lang="en-US" altLang="ja-JP"/>
              <a:t>&lt;XXXXXXXXXXXX&gt;</a:t>
            </a:r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3575999" y="4770296"/>
            <a:ext cx="7092002" cy="9900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>
              <a:defRPr lang="en-US" altLang="ja-JP" sz="2000" spc="0" dirty="0" smtClean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fontAlgn="ctr">
              <a:spcBef>
                <a:spcPts val="0"/>
              </a:spcBef>
              <a:buFont typeface="Arial" pitchFamily="34" charset="0"/>
              <a:buNone/>
            </a:pPr>
            <a:r>
              <a:rPr kumimoji="1" lang="en-US" altLang="ja-JP"/>
              <a:t>[Title]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5F996963-4A1F-8846-B376-4BC33022D1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6503" y="253134"/>
            <a:ext cx="2635200" cy="902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3C8BAF-CD2F-48D5-AFFF-51A20BD31040}"/>
              </a:ext>
            </a:extLst>
          </p:cNvPr>
          <p:cNvSpPr txBox="1"/>
          <p:nvPr userDrawn="1"/>
        </p:nvSpPr>
        <p:spPr>
          <a:xfrm>
            <a:off x="9067800" y="6544699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sz="8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2020 NTT DATA, Inc. All rights reserved.</a:t>
            </a:r>
            <a:endParaRPr lang="en-US"/>
          </a:p>
        </p:txBody>
      </p:sp>
      <p:pic>
        <p:nvPicPr>
          <p:cNvPr id="9" name="図 17">
            <a:extLst>
              <a:ext uri="{FF2B5EF4-FFF2-40B4-BE49-F238E27FC236}">
                <a16:creationId xmlns:a16="http://schemas.microsoft.com/office/drawing/2014/main" id="{F726A3C3-B8A5-43F5-948F-FCDA2DECB2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3555998" cy="6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5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97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601" y="822702"/>
            <a:ext cx="11734800" cy="38100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1447800"/>
            <a:ext cx="11734798" cy="4648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DCE89E-B0BB-4DB0-B64E-C47E9E11292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66104-F1BE-4312-8D6F-A1C9DCFA9D9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3372FC32-76FC-4A0B-BE6A-7BF0D18AE9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38125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400147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480" userDrawn="1">
          <p15:clr>
            <a:srgbClr val="FBAE40"/>
          </p15:clr>
        </p15:guide>
        <p15:guide id="3" pos="144" userDrawn="1">
          <p15:clr>
            <a:srgbClr val="FBAE40"/>
          </p15:clr>
        </p15:guide>
        <p15:guide id="4" pos="7536" userDrawn="1">
          <p15:clr>
            <a:srgbClr val="FBAE40"/>
          </p15:clr>
        </p15:guide>
        <p15:guide id="5" orient="horz" pos="912" userDrawn="1">
          <p15:clr>
            <a:srgbClr val="FBAE40"/>
          </p15:clr>
        </p15:guide>
        <p15:guide id="6" orient="horz" pos="2352" userDrawn="1">
          <p15:clr>
            <a:srgbClr val="FBAE40"/>
          </p15:clr>
        </p15:guide>
        <p15:guide id="7" orient="horz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6764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764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6764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1142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39624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A12A54-C04E-4D3E-A356-18832C413EB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76D62-9095-4CC9-AAEC-54D9B8D8178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75224CC-0348-4098-8942-204F9E67E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484116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480" userDrawn="1">
          <p15:clr>
            <a:srgbClr val="FBAE40"/>
          </p15:clr>
        </p15:guide>
        <p15:guide id="3" orient="horz" pos="144" userDrawn="1">
          <p15:clr>
            <a:srgbClr val="FBAE40"/>
          </p15:clr>
        </p15:guide>
        <p15:guide id="4" pos="144" userDrawn="1">
          <p15:clr>
            <a:srgbClr val="FBAE40"/>
          </p15:clr>
        </p15:guide>
        <p15:guide id="5" pos="7536" userDrawn="1">
          <p15:clr>
            <a:srgbClr val="FBAE40"/>
          </p15:clr>
        </p15:guide>
        <p15:guide id="6" orient="horz" pos="225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Title and Contents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/>
          <p:nvPr userDrawn="1"/>
        </p:nvSpPr>
        <p:spPr>
          <a:xfrm>
            <a:off x="0" y="70"/>
            <a:ext cx="12192000" cy="7619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4FBAFDBD-4F80-4A0F-A248-507747BC9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0"/>
            <a:ext cx="11734800" cy="762000"/>
          </a:xfrm>
          <a:prstGeom prst="rect">
            <a:avLst/>
          </a:prstGeom>
        </p:spPr>
        <p:txBody>
          <a:bodyPr lIns="91440" tIns="0" bIns="0" anchor="ctr" anchorCtr="0">
            <a:normAutofit/>
          </a:bodyPr>
          <a:lstStyle>
            <a:lvl1pPr>
              <a:defRPr lang="en-US" altLang="ja-JP" spc="0" dirty="0" smtClean="0">
                <a:solidFill>
                  <a:schemeClr val="bg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FC0774-65A7-4809-A081-4833B76F7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" y="1066800"/>
            <a:ext cx="10972800" cy="510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F47BE6-3BD8-4958-B41B-C016D80DD3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BD79A7-C516-4193-99B9-AD23DD1E4C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72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56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4" userDrawn="1">
          <p15:clr>
            <a:srgbClr val="FBAE40"/>
          </p15:clr>
        </p15:guide>
        <p15:guide id="4" pos="753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39AFFB-49B2-40F2-A0B2-F831AF01E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88E5C-D83B-4B39-B96E-D2F8F9AB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E33CB52-140F-43B8-9740-0B9705DE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84897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44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orient="horz" pos="672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8034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EA3AB6-365F-458D-8ADF-AF1ABAE3C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5AD6A1-5123-4132-BA3B-7EAFBD4F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28D4509B-79EF-4773-9AA3-D9B05AB2C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755930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672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pos="144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580AF351-5E3F-4D4F-B815-A3641CC4C1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E9DA52-4E40-491D-BA4C-899F8CAD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AB899D-0E58-43A5-A90C-0F2D79E5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949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39AFFB-49B2-40F2-A0B2-F831AF01E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88E5C-D83B-4B39-B96E-D2F8F9AB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9F260035-2659-46AC-BDD3-C534795A102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7” x ‘ 4.5” @ 96dpi</a:t>
            </a:r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B92469F-F6B8-4A5B-A69A-AA795CB1E32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20430969"/>
              </p:ext>
            </p:extLst>
          </p:nvPr>
        </p:nvGraphicFramePr>
        <p:xfrm>
          <a:off x="4419600" y="13985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3D3F4D71-4452-43DF-A863-B46E2CA26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1828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5A263C5-67C5-495B-BE59-7EAB1AFF31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8382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1ED3C6-6349-4039-929C-BA184FB93C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18840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07A7BEB-CEBC-407B-B8EC-02D1A773A1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18840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1736DF4-7D7B-48C5-A0F2-687BA8177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18840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9071C8E3-6909-4EEB-8FD3-284D89B2B3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4196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3043729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44">
          <p15:clr>
            <a:srgbClr val="FBAE40"/>
          </p15:clr>
        </p15:guide>
        <p15:guide id="3" pos="7536">
          <p15:clr>
            <a:srgbClr val="FBAE40"/>
          </p15:clr>
        </p15:guide>
        <p15:guide id="4" orient="horz" pos="67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219200"/>
            <a:ext cx="8229600" cy="4800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7C4AA2A-197A-4B99-BAF5-0EE7A4E241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6517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46147D7-EF7B-4676-8C20-6201FD4A1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D7CD6DF3-5D41-48DD-97D8-2C9CE57E1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[Agenda]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D599A0A-DB22-4898-8B14-89283687F7D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05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536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66800"/>
            <a:ext cx="11734800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6E617D-734F-4979-AA28-151FD13FA1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8A4EEE-264C-42B7-9C67-2AF5171A4F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7E522E55-9217-43B4-875B-8251839A3D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1147481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672" userDrawn="1">
          <p15:clr>
            <a:srgbClr val="FBAE40"/>
          </p15:clr>
        </p15:guide>
        <p15:guide id="3" pos="144" userDrawn="1">
          <p15:clr>
            <a:srgbClr val="FBAE40"/>
          </p15:clr>
        </p15:guide>
        <p15:guide id="4" pos="7536" userDrawn="1">
          <p15:clr>
            <a:srgbClr val="FBAE40"/>
          </p15:clr>
        </p15:guide>
        <p15:guide id="5" orient="horz" pos="3840" userDrawn="1">
          <p15:clr>
            <a:srgbClr val="FBAE40"/>
          </p15:clr>
        </p15:guide>
        <p15:guide id="6" orient="horz" pos="2256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066800"/>
            <a:ext cx="0" cy="50292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800"/>
            <a:ext cx="5257800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7" y="1066800"/>
            <a:ext cx="5257959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C65324-DF08-40A7-8C24-F703E437B0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E53064-8875-4497-9F5F-2E32679407C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A032B032-90AA-4040-AD1C-3FA348BCEC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447470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  <p15:guide id="3" orient="horz" pos="672" userDrawn="1">
          <p15:clr>
            <a:srgbClr val="FBAE40"/>
          </p15:clr>
        </p15:guide>
        <p15:guide id="4" pos="144" userDrawn="1">
          <p15:clr>
            <a:srgbClr val="FBAE40"/>
          </p15:clr>
        </p15:guide>
        <p15:guide id="5" pos="75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 (Human Blue NTT DAT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21">
            <a:extLst>
              <a:ext uri="{FF2B5EF4-FFF2-40B4-BE49-F238E27FC236}">
                <a16:creationId xmlns:a16="http://schemas.microsoft.com/office/drawing/2014/main" id="{D613633F-7BD8-4411-96EE-EAB1597F46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20" y="3160"/>
            <a:ext cx="12183842" cy="4721240"/>
          </a:xfrm>
          <a:prstGeom prst="rect">
            <a:avLst/>
          </a:prstGeom>
        </p:spPr>
      </p:pic>
      <p:sp>
        <p:nvSpPr>
          <p:cNvPr id="17" name="正方形/長方形 16"/>
          <p:cNvSpPr/>
          <p:nvPr userDrawn="1"/>
        </p:nvSpPr>
        <p:spPr>
          <a:xfrm>
            <a:off x="0" y="4724400"/>
            <a:ext cx="12192119" cy="21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>
              <a:latin typeface="HGPGothicE" charset="-128"/>
              <a:ea typeface="HGPGothicE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C56301A5-B670-D145-90FB-73C1609B8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2144" y="254820"/>
            <a:ext cx="2635200" cy="9028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5FEE76F-2258-4144-9F94-AF2261817D3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575999" y="5839504"/>
            <a:ext cx="7092002" cy="10116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/>
              <a:t>&lt;MM/DD/YYYY&gt;</a:t>
            </a:r>
            <a:br>
              <a:rPr lang="en-US" altLang="ja-JP"/>
            </a:br>
            <a:r>
              <a:rPr lang="en-US" altLang="ja-JP"/>
              <a:t>&lt;NTT DATA, Inc.&gt;</a:t>
            </a:r>
            <a:br>
              <a:rPr lang="en-US" altLang="ja-JP"/>
            </a:br>
            <a:r>
              <a:rPr lang="en-US" altLang="ja-JP"/>
              <a:t>&lt;XXXXXXXXXXXX&gt;</a:t>
            </a: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2E76A378-9C19-4F49-B868-7D70D581E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999" y="4770296"/>
            <a:ext cx="7092002" cy="9900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>
              <a:defRPr lang="en-US" altLang="ja-JP" sz="2000" spc="0" dirty="0" smtClean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fontAlgn="ctr">
              <a:spcBef>
                <a:spcPts val="0"/>
              </a:spcBef>
              <a:buFont typeface="Arial" pitchFamily="34" charset="0"/>
              <a:buNone/>
            </a:pPr>
            <a:r>
              <a:rPr kumimoji="1" lang="en-US" altLang="ja-JP"/>
              <a:t>[Title]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BA0EB-7D02-4113-A1C3-72AC880B02B2}"/>
              </a:ext>
            </a:extLst>
          </p:cNvPr>
          <p:cNvSpPr txBox="1"/>
          <p:nvPr userDrawn="1"/>
        </p:nvSpPr>
        <p:spPr>
          <a:xfrm>
            <a:off x="9067800" y="6544699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sz="8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2020 NTT DATA, Inc. All rights reserved.</a:t>
            </a:r>
            <a:endParaRPr lang="en-US"/>
          </a:p>
        </p:txBody>
      </p:sp>
      <p:pic>
        <p:nvPicPr>
          <p:cNvPr id="9" name="図 17">
            <a:extLst>
              <a:ext uri="{FF2B5EF4-FFF2-40B4-BE49-F238E27FC236}">
                <a16:creationId xmlns:a16="http://schemas.microsoft.com/office/drawing/2014/main" id="{8E846098-E9B2-47B1-B500-9468728096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3555998" cy="6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10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97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01" y="1066800"/>
            <a:ext cx="3335707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188994" y="1066800"/>
            <a:ext cx="0" cy="50292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1A51A2-3FD3-42C5-B611-8E5D15E0DE6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426180" y="1066800"/>
            <a:ext cx="3335707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6F1D6C-ED5D-4681-A05D-6AAEF415C4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236259" y="1066800"/>
            <a:ext cx="3335707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7999073" y="1066800"/>
            <a:ext cx="0" cy="50292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8E32ED-97A5-4487-AA5E-D634C8C951B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2FD3C53B-1507-4001-BD6F-458113592C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3100ABF8-C5D9-4DD8-9312-4D017DC746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591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pos="144" userDrawn="1">
          <p15:clr>
            <a:srgbClr val="FBAE40"/>
          </p15:clr>
        </p15:guide>
        <p15:guide id="5" orient="horz" pos="67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608013" y="2763044"/>
            <a:ext cx="1097280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608013" y="4399758"/>
            <a:ext cx="1097280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245391"/>
            <a:ext cx="10968194" cy="139859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09601" y="2882105"/>
            <a:ext cx="10968194" cy="139859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09601" y="4518818"/>
            <a:ext cx="10968194" cy="139859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08A776-01DF-46FF-806F-860D46A355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7D682DC5-837E-4949-9555-95723C04B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39B29447-73B6-4921-92BC-A7AD57694C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0139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256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pos="144" userDrawn="1">
          <p15:clr>
            <a:srgbClr val="FBAE40"/>
          </p15:clr>
        </p15:guide>
        <p15:guide id="5" orient="horz" pos="3840" userDrawn="1">
          <p15:clr>
            <a:srgbClr val="FBAE40"/>
          </p15:clr>
        </p15:guide>
        <p15:guide id="6" orient="horz" pos="672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66104-F1BE-4312-8D6F-A1C9DCFA9D9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7DA386F-50CD-4B13-B2A0-8479732513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601" y="822702"/>
            <a:ext cx="11734800" cy="38100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8A0D4E-5616-43AE-83AA-D6FE9FEE0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1447800"/>
            <a:ext cx="11734798" cy="4648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2C04161A-87F2-42B6-B11E-A54C8BEC6A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EF2FB94D-2322-481E-882F-9E003F316E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34760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352" userDrawn="1">
          <p15:clr>
            <a:srgbClr val="FBAE40"/>
          </p15:clr>
        </p15:guide>
        <p15:guide id="3" pos="144" userDrawn="1">
          <p15:clr>
            <a:srgbClr val="FBAE40"/>
          </p15:clr>
        </p15:guide>
        <p15:guide id="4" pos="7536" userDrawn="1">
          <p15:clr>
            <a:srgbClr val="FBAE40"/>
          </p15:clr>
        </p15:guide>
        <p15:guide id="5" orient="horz" pos="912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600200"/>
            <a:ext cx="4067176" cy="365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00200"/>
            <a:ext cx="4060825" cy="36576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600200"/>
            <a:ext cx="4060825" cy="36576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29618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38100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76D62-9095-4CC9-AAEC-54D9B8D8178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3E7915DD-ACFC-4B75-A110-DB1EE4F5F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0FFD18B-9EFE-4610-AA5C-DD14643DC7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10889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536" userDrawn="1">
          <p15:clr>
            <a:srgbClr val="FBAE40"/>
          </p15:clr>
        </p15:guide>
        <p15:guide id="3" pos="144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Title and Contents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/>
          <p:nvPr userDrawn="1"/>
        </p:nvSpPr>
        <p:spPr>
          <a:xfrm>
            <a:off x="0" y="70"/>
            <a:ext cx="12192000" cy="76193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4FBAFDBD-4F80-4A0F-A248-507747BC9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0"/>
            <a:ext cx="11734800" cy="761930"/>
          </a:xfrm>
          <a:prstGeom prst="rect">
            <a:avLst/>
          </a:prstGeom>
        </p:spPr>
        <p:txBody>
          <a:bodyPr lIns="91440" tIns="0" bIns="0" anchor="ctr" anchorCtr="0">
            <a:normAutofit/>
          </a:bodyPr>
          <a:lstStyle>
            <a:lvl1pPr>
              <a:defRPr lang="en-US" altLang="ja-JP" spc="0" dirty="0" smtClean="0">
                <a:solidFill>
                  <a:schemeClr val="bg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FC0774-65A7-4809-A081-4833B76F7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66800"/>
            <a:ext cx="11734800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BD79A7-C516-4193-99B9-AD23DD1E4C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DF11852-6E6F-48BF-BB2E-477C95E4906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74839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44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  <p15:guide id="5" orient="horz" pos="3840" userDrawn="1">
          <p15:clr>
            <a:srgbClr val="FBAE40"/>
          </p15:clr>
        </p15:guide>
        <p15:guide id="6" orient="horz" pos="672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88E5C-D83B-4B39-B96E-D2F8F9AB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3CF5831-59EC-44EE-A1E5-B3DBF77C2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BF3871B-06EE-45C2-A04E-D901977F3E6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5326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536" userDrawn="1">
          <p15:clr>
            <a:srgbClr val="FBAE40"/>
          </p15:clr>
        </p15:guide>
        <p15:guide id="3" pos="144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76400"/>
            <a:ext cx="12192000" cy="3505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5AD6A1-5123-4132-BA3B-7EAFBD4F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0CEB71F5-C176-4514-9552-CFE35A043F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AB0B6E3D-4760-4292-8585-9979F23F78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58954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536" userDrawn="1">
          <p15:clr>
            <a:srgbClr val="FBAE40"/>
          </p15:clr>
        </p15:guide>
        <p15:guide id="3" pos="144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580AF351-5E3F-4D4F-B815-A3641CC4C1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AB899D-0E58-43A5-A90C-0F2D79E5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DCCC6E5-1C14-41ED-916B-1315345D615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375865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88E5C-D83B-4B39-B96E-D2F8F9AB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A23DF285-CB2D-41B8-A2EB-1374B2F8DA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7” x ‘ 4.5” @ 96dpi</a:t>
            </a:r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07D02874-E7E6-4907-898C-5C75642B113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29476174"/>
              </p:ext>
            </p:extLst>
          </p:nvPr>
        </p:nvGraphicFramePr>
        <p:xfrm>
          <a:off x="4419600" y="13985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0BC770AF-24E2-4C08-A8B3-2ECE802A78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1828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375EB3E-0743-4A56-891E-CC829B1B3D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8382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6EC129-120B-4BE4-85C9-6A6833F03D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18840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D36E62A-38F2-4174-A289-DE4E1D5B62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18840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277D081-F21E-4957-82C5-277BEAF54A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18840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C485E21-A832-4D6B-9D99-4A6F4CB7EB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4196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461C162D-4BEC-4DFB-B542-22F3AB60BE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57128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536">
          <p15:clr>
            <a:srgbClr val="FBAE40"/>
          </p15:clr>
        </p15:guide>
        <p15:guide id="3" pos="14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H-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0A88977-4CEB-4716-9A5A-FA33DE0D7E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46888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C0B9ED4-C41F-4A39-B108-DE8981337F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0017BF-7274-41B3-ADA4-0885D90B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229600" cy="4495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05A69391-8B52-46DF-8A2E-FB5640E6B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6A6098F-0F3F-49BE-B96C-4D2CBF53599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6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H-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E4D8CF-0D05-45F7-8EE6-FF44BB9F9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229600" cy="4495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BA10AE1-3D57-4205-BB6A-E3BB463E3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FD1BB08-7F92-4AC5-95F5-578AB569465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6785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79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7488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95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1769206-D62B-46A2-9CF9-169444FAEF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90656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pos="7488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447800"/>
            <a:ext cx="5257959" cy="495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7" y="1447800"/>
            <a:ext cx="5257959" cy="495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2E773D54-ACFE-447C-A964-DD2B3203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325DB94-C9F2-4373-A916-98ABE7549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F0084916-3B0A-4573-AB63-6302DE95D3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56417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pos="7488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00" y="1447800"/>
            <a:ext cx="3383280" cy="495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1A51A2-3FD3-42C5-B611-8E5D15E0DE6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426180" y="1447800"/>
            <a:ext cx="3383280" cy="495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6F1D6C-ED5D-4681-A05D-6AAEF415C4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236258" y="1447800"/>
            <a:ext cx="3383280" cy="495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212780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8022860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DC4A5581-5F27-4C51-8D67-5269D3597E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A5B610D-7953-49C5-B17B-9B268258D0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D74DEA1B-FFB0-425F-9584-7C98762FDB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474646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7488" userDrawn="1">
          <p15:clr>
            <a:srgbClr val="FBAE40"/>
          </p15:clr>
        </p15:guide>
        <p15:guide id="4" orient="horz" pos="912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307901" y="3104356"/>
            <a:ext cx="11274499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307901" y="4741070"/>
            <a:ext cx="11274499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597025"/>
            <a:ext cx="10972800" cy="13779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2618" y="3233739"/>
            <a:ext cx="10972800" cy="13779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09600" y="4870452"/>
            <a:ext cx="10972800" cy="13779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57C47067-172C-4B2B-934B-9F4E83AB27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F3BB3D96-357A-49AB-AF36-94FACE9CAE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36A2F2C-D703-4F4C-B762-BCC8B4F9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297149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912" userDrawn="1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pos="7488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27E07E9-A071-4B70-8BBF-CB562A093B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5988067-D387-49C0-9EEE-1519048B20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B85C206-5DB6-4C7E-B571-867C3A7086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57B89C-F555-4A85-A5C9-19946ECF1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F1AAFE85-2C1B-4E97-BD20-130EC28399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83134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152" userDrawn="1">
          <p15:clr>
            <a:srgbClr val="FBAE40"/>
          </p15:clr>
        </p15:guide>
        <p15:guide id="3" pos="7488" userDrawn="1">
          <p15:clr>
            <a:srgbClr val="FBAE40"/>
          </p15:clr>
        </p15:guide>
        <p15:guide id="4" pos="192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981200"/>
            <a:ext cx="4067176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429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429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55919DD-7F52-4699-90F4-E8F1F819DF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B3E19EF-A707-42A6-8F08-CC3179A26E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62C186A-F574-4AB9-A192-7EE0182AE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868472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E6FDDF12-D290-45AB-B04B-CABB7DB7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811EAF-B125-496F-B641-7B754A8F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93C81DB7-DE80-4648-A5E9-8CF00E2282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426857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828800"/>
            <a:ext cx="12192000" cy="345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E3D3D84-42A8-4560-B3F5-4524AF82E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5445DE3-5C4D-446A-8EC1-DFE1DF10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98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7488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186DC4C8-0ED3-42DC-AA83-0638B2E5B0F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7” x ‘ 4.5”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E6FDDF12-D290-45AB-B04B-CABB7DB7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811EAF-B125-496F-B641-7B754A8F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10" name="Body Copy">
            <a:extLst>
              <a:ext uri="{FF2B5EF4-FFF2-40B4-BE49-F238E27FC236}">
                <a16:creationId xmlns:a16="http://schemas.microsoft.com/office/drawing/2014/main" id="{5EC6DFC6-1882-4ED4-986E-64E2E08398F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5161231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11" name="Title 3">
            <a:extLst>
              <a:ext uri="{FF2B5EF4-FFF2-40B4-BE49-F238E27FC236}">
                <a16:creationId xmlns:a16="http://schemas.microsoft.com/office/drawing/2014/main" id="{61146DAC-6107-4D6C-869F-9907A877FF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415A2E0-F1B9-4EBA-96F5-F78EE92F1E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BC8320F-9087-4AAE-B75A-D1EA89FFB2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D2B5CD-2966-48E6-94D1-D7E9052FF2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996F948-5017-45BB-9C36-0B24384091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9A897374-B66C-40CB-93D1-274A35D36F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2934293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 - White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B9257D-02E0-47E5-8066-3653BB63A0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72400" y="6556248"/>
            <a:ext cx="4114800" cy="12311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77727F-6303-4D84-A7F7-DDCF08B2190A}"/>
              </a:ext>
            </a:extLst>
          </p:cNvPr>
          <p:cNvGrpSpPr/>
          <p:nvPr userDrawn="1"/>
        </p:nvGrpSpPr>
        <p:grpSpPr>
          <a:xfrm>
            <a:off x="4261573" y="2829464"/>
            <a:ext cx="3686134" cy="1216322"/>
            <a:chOff x="9448800" y="420688"/>
            <a:chExt cx="2362201" cy="779463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733B983-86BF-4752-A889-9E202C3AA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6350" y="862013"/>
              <a:ext cx="254000" cy="338138"/>
            </a:xfrm>
            <a:custGeom>
              <a:avLst/>
              <a:gdLst>
                <a:gd name="T0" fmla="*/ 35 w 278"/>
                <a:gd name="T1" fmla="*/ 245 h 368"/>
                <a:gd name="T2" fmla="*/ 43 w 278"/>
                <a:gd name="T3" fmla="*/ 290 h 368"/>
                <a:gd name="T4" fmla="*/ 68 w 278"/>
                <a:gd name="T5" fmla="*/ 319 h 368"/>
                <a:gd name="T6" fmla="*/ 105 w 278"/>
                <a:gd name="T7" fmla="*/ 335 h 368"/>
                <a:gd name="T8" fmla="*/ 150 w 278"/>
                <a:gd name="T9" fmla="*/ 340 h 368"/>
                <a:gd name="T10" fmla="*/ 181 w 278"/>
                <a:gd name="T11" fmla="*/ 336 h 368"/>
                <a:gd name="T12" fmla="*/ 211 w 278"/>
                <a:gd name="T13" fmla="*/ 323 h 368"/>
                <a:gd name="T14" fmla="*/ 235 w 278"/>
                <a:gd name="T15" fmla="*/ 301 h 368"/>
                <a:gd name="T16" fmla="*/ 244 w 278"/>
                <a:gd name="T17" fmla="*/ 268 h 368"/>
                <a:gd name="T18" fmla="*/ 237 w 278"/>
                <a:gd name="T19" fmla="*/ 242 h 368"/>
                <a:gd name="T20" fmla="*/ 220 w 278"/>
                <a:gd name="T21" fmla="*/ 224 h 368"/>
                <a:gd name="T22" fmla="*/ 196 w 278"/>
                <a:gd name="T23" fmla="*/ 212 h 368"/>
                <a:gd name="T24" fmla="*/ 171 w 278"/>
                <a:gd name="T25" fmla="*/ 204 h 368"/>
                <a:gd name="T26" fmla="*/ 92 w 278"/>
                <a:gd name="T27" fmla="*/ 185 h 368"/>
                <a:gd name="T28" fmla="*/ 62 w 278"/>
                <a:gd name="T29" fmla="*/ 175 h 368"/>
                <a:gd name="T30" fmla="*/ 37 w 278"/>
                <a:gd name="T31" fmla="*/ 159 h 368"/>
                <a:gd name="T32" fmla="*/ 19 w 278"/>
                <a:gd name="T33" fmla="*/ 135 h 368"/>
                <a:gd name="T34" fmla="*/ 13 w 278"/>
                <a:gd name="T35" fmla="*/ 99 h 368"/>
                <a:gd name="T36" fmla="*/ 18 w 278"/>
                <a:gd name="T37" fmla="*/ 69 h 368"/>
                <a:gd name="T38" fmla="*/ 36 w 278"/>
                <a:gd name="T39" fmla="*/ 37 h 368"/>
                <a:gd name="T40" fmla="*/ 74 w 278"/>
                <a:gd name="T41" fmla="*/ 11 h 368"/>
                <a:gd name="T42" fmla="*/ 135 w 278"/>
                <a:gd name="T43" fmla="*/ 0 h 368"/>
                <a:gd name="T44" fmla="*/ 185 w 278"/>
                <a:gd name="T45" fmla="*/ 7 h 368"/>
                <a:gd name="T46" fmla="*/ 226 w 278"/>
                <a:gd name="T47" fmla="*/ 28 h 368"/>
                <a:gd name="T48" fmla="*/ 255 w 278"/>
                <a:gd name="T49" fmla="*/ 62 h 368"/>
                <a:gd name="T50" fmla="*/ 265 w 278"/>
                <a:gd name="T51" fmla="*/ 110 h 368"/>
                <a:gd name="T52" fmla="*/ 232 w 278"/>
                <a:gd name="T53" fmla="*/ 110 h 368"/>
                <a:gd name="T54" fmla="*/ 223 w 278"/>
                <a:gd name="T55" fmla="*/ 74 h 368"/>
                <a:gd name="T56" fmla="*/ 201 w 278"/>
                <a:gd name="T57" fmla="*/ 49 h 368"/>
                <a:gd name="T58" fmla="*/ 171 w 278"/>
                <a:gd name="T59" fmla="*/ 34 h 368"/>
                <a:gd name="T60" fmla="*/ 135 w 278"/>
                <a:gd name="T61" fmla="*/ 29 h 368"/>
                <a:gd name="T62" fmla="*/ 102 w 278"/>
                <a:gd name="T63" fmla="*/ 32 h 368"/>
                <a:gd name="T64" fmla="*/ 73 w 278"/>
                <a:gd name="T65" fmla="*/ 44 h 368"/>
                <a:gd name="T66" fmla="*/ 54 w 278"/>
                <a:gd name="T67" fmla="*/ 66 h 368"/>
                <a:gd name="T68" fmla="*/ 46 w 278"/>
                <a:gd name="T69" fmla="*/ 99 h 368"/>
                <a:gd name="T70" fmla="*/ 51 w 278"/>
                <a:gd name="T71" fmla="*/ 121 h 368"/>
                <a:gd name="T72" fmla="*/ 62 w 278"/>
                <a:gd name="T73" fmla="*/ 136 h 368"/>
                <a:gd name="T74" fmla="*/ 79 w 278"/>
                <a:gd name="T75" fmla="*/ 146 h 368"/>
                <a:gd name="T76" fmla="*/ 100 w 278"/>
                <a:gd name="T77" fmla="*/ 153 h 368"/>
                <a:gd name="T78" fmla="*/ 186 w 278"/>
                <a:gd name="T79" fmla="*/ 174 h 368"/>
                <a:gd name="T80" fmla="*/ 221 w 278"/>
                <a:gd name="T81" fmla="*/ 186 h 368"/>
                <a:gd name="T82" fmla="*/ 251 w 278"/>
                <a:gd name="T83" fmla="*/ 204 h 368"/>
                <a:gd name="T84" fmla="*/ 270 w 278"/>
                <a:gd name="T85" fmla="*/ 230 h 368"/>
                <a:gd name="T86" fmla="*/ 278 w 278"/>
                <a:gd name="T87" fmla="*/ 267 h 368"/>
                <a:gd name="T88" fmla="*/ 276 w 278"/>
                <a:gd name="T89" fmla="*/ 283 h 368"/>
                <a:gd name="T90" fmla="*/ 270 w 278"/>
                <a:gd name="T91" fmla="*/ 304 h 368"/>
                <a:gd name="T92" fmla="*/ 257 w 278"/>
                <a:gd name="T93" fmla="*/ 327 h 368"/>
                <a:gd name="T94" fmla="*/ 233 w 278"/>
                <a:gd name="T95" fmla="*/ 348 h 368"/>
                <a:gd name="T96" fmla="*/ 196 w 278"/>
                <a:gd name="T97" fmla="*/ 363 h 368"/>
                <a:gd name="T98" fmla="*/ 142 w 278"/>
                <a:gd name="T99" fmla="*/ 368 h 368"/>
                <a:gd name="T100" fmla="*/ 85 w 278"/>
                <a:gd name="T101" fmla="*/ 361 h 368"/>
                <a:gd name="T102" fmla="*/ 39 w 278"/>
                <a:gd name="T103" fmla="*/ 339 h 368"/>
                <a:gd name="T104" fmla="*/ 10 w 278"/>
                <a:gd name="T105" fmla="*/ 300 h 368"/>
                <a:gd name="T106" fmla="*/ 1 w 278"/>
                <a:gd name="T107" fmla="*/ 245 h 368"/>
                <a:gd name="T108" fmla="*/ 35 w 278"/>
                <a:gd name="T109" fmla="*/ 245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8" h="368">
                  <a:moveTo>
                    <a:pt x="35" y="245"/>
                  </a:moveTo>
                  <a:cubicBezTo>
                    <a:pt x="35" y="263"/>
                    <a:pt x="37" y="278"/>
                    <a:pt x="43" y="290"/>
                  </a:cubicBezTo>
                  <a:cubicBezTo>
                    <a:pt x="49" y="302"/>
                    <a:pt x="58" y="312"/>
                    <a:pt x="68" y="319"/>
                  </a:cubicBezTo>
                  <a:cubicBezTo>
                    <a:pt x="78" y="327"/>
                    <a:pt x="91" y="332"/>
                    <a:pt x="105" y="335"/>
                  </a:cubicBezTo>
                  <a:cubicBezTo>
                    <a:pt x="119" y="338"/>
                    <a:pt x="134" y="340"/>
                    <a:pt x="150" y="340"/>
                  </a:cubicBezTo>
                  <a:cubicBezTo>
                    <a:pt x="160" y="340"/>
                    <a:pt x="170" y="338"/>
                    <a:pt x="181" y="336"/>
                  </a:cubicBezTo>
                  <a:cubicBezTo>
                    <a:pt x="191" y="333"/>
                    <a:pt x="202" y="329"/>
                    <a:pt x="211" y="323"/>
                  </a:cubicBezTo>
                  <a:cubicBezTo>
                    <a:pt x="220" y="317"/>
                    <a:pt x="228" y="310"/>
                    <a:pt x="235" y="301"/>
                  </a:cubicBezTo>
                  <a:cubicBezTo>
                    <a:pt x="241" y="292"/>
                    <a:pt x="244" y="281"/>
                    <a:pt x="244" y="268"/>
                  </a:cubicBezTo>
                  <a:cubicBezTo>
                    <a:pt x="244" y="258"/>
                    <a:pt x="242" y="249"/>
                    <a:pt x="237" y="242"/>
                  </a:cubicBezTo>
                  <a:cubicBezTo>
                    <a:pt x="233" y="235"/>
                    <a:pt x="227" y="229"/>
                    <a:pt x="220" y="224"/>
                  </a:cubicBezTo>
                  <a:cubicBezTo>
                    <a:pt x="213" y="219"/>
                    <a:pt x="205" y="215"/>
                    <a:pt x="196" y="212"/>
                  </a:cubicBezTo>
                  <a:cubicBezTo>
                    <a:pt x="188" y="209"/>
                    <a:pt x="179" y="206"/>
                    <a:pt x="171" y="204"/>
                  </a:cubicBezTo>
                  <a:cubicBezTo>
                    <a:pt x="92" y="185"/>
                    <a:pt x="92" y="185"/>
                    <a:pt x="92" y="185"/>
                  </a:cubicBezTo>
                  <a:cubicBezTo>
                    <a:pt x="82" y="182"/>
                    <a:pt x="72" y="179"/>
                    <a:pt x="62" y="175"/>
                  </a:cubicBezTo>
                  <a:cubicBezTo>
                    <a:pt x="53" y="171"/>
                    <a:pt x="44" y="166"/>
                    <a:pt x="37" y="159"/>
                  </a:cubicBezTo>
                  <a:cubicBezTo>
                    <a:pt x="30" y="152"/>
                    <a:pt x="24" y="144"/>
                    <a:pt x="19" y="135"/>
                  </a:cubicBezTo>
                  <a:cubicBezTo>
                    <a:pt x="15" y="125"/>
                    <a:pt x="13" y="113"/>
                    <a:pt x="13" y="99"/>
                  </a:cubicBezTo>
                  <a:cubicBezTo>
                    <a:pt x="13" y="91"/>
                    <a:pt x="14" y="81"/>
                    <a:pt x="18" y="69"/>
                  </a:cubicBezTo>
                  <a:cubicBezTo>
                    <a:pt x="21" y="58"/>
                    <a:pt x="27" y="47"/>
                    <a:pt x="36" y="37"/>
                  </a:cubicBezTo>
                  <a:cubicBezTo>
                    <a:pt x="45" y="26"/>
                    <a:pt x="58" y="18"/>
                    <a:pt x="74" y="11"/>
                  </a:cubicBezTo>
                  <a:cubicBezTo>
                    <a:pt x="89" y="3"/>
                    <a:pt x="110" y="0"/>
                    <a:pt x="135" y="0"/>
                  </a:cubicBezTo>
                  <a:cubicBezTo>
                    <a:pt x="152" y="0"/>
                    <a:pt x="169" y="2"/>
                    <a:pt x="185" y="7"/>
                  </a:cubicBezTo>
                  <a:cubicBezTo>
                    <a:pt x="200" y="12"/>
                    <a:pt x="214" y="18"/>
                    <a:pt x="226" y="28"/>
                  </a:cubicBezTo>
                  <a:cubicBezTo>
                    <a:pt x="238" y="37"/>
                    <a:pt x="248" y="48"/>
                    <a:pt x="255" y="62"/>
                  </a:cubicBezTo>
                  <a:cubicBezTo>
                    <a:pt x="262" y="76"/>
                    <a:pt x="265" y="92"/>
                    <a:pt x="265" y="110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1" y="96"/>
                    <a:pt x="228" y="85"/>
                    <a:pt x="223" y="74"/>
                  </a:cubicBezTo>
                  <a:cubicBezTo>
                    <a:pt x="217" y="64"/>
                    <a:pt x="210" y="56"/>
                    <a:pt x="201" y="49"/>
                  </a:cubicBezTo>
                  <a:cubicBezTo>
                    <a:pt x="192" y="42"/>
                    <a:pt x="182" y="37"/>
                    <a:pt x="171" y="34"/>
                  </a:cubicBezTo>
                  <a:cubicBezTo>
                    <a:pt x="160" y="30"/>
                    <a:pt x="148" y="29"/>
                    <a:pt x="135" y="29"/>
                  </a:cubicBezTo>
                  <a:cubicBezTo>
                    <a:pt x="123" y="29"/>
                    <a:pt x="112" y="30"/>
                    <a:pt x="102" y="32"/>
                  </a:cubicBezTo>
                  <a:cubicBezTo>
                    <a:pt x="91" y="35"/>
                    <a:pt x="81" y="39"/>
                    <a:pt x="73" y="44"/>
                  </a:cubicBezTo>
                  <a:cubicBezTo>
                    <a:pt x="65" y="50"/>
                    <a:pt x="59" y="57"/>
                    <a:pt x="54" y="66"/>
                  </a:cubicBezTo>
                  <a:cubicBezTo>
                    <a:pt x="49" y="75"/>
                    <a:pt x="46" y="86"/>
                    <a:pt x="46" y="99"/>
                  </a:cubicBezTo>
                  <a:cubicBezTo>
                    <a:pt x="46" y="107"/>
                    <a:pt x="48" y="114"/>
                    <a:pt x="51" y="121"/>
                  </a:cubicBezTo>
                  <a:cubicBezTo>
                    <a:pt x="53" y="127"/>
                    <a:pt x="57" y="132"/>
                    <a:pt x="62" y="136"/>
                  </a:cubicBezTo>
                  <a:cubicBezTo>
                    <a:pt x="67" y="140"/>
                    <a:pt x="73" y="143"/>
                    <a:pt x="79" y="146"/>
                  </a:cubicBezTo>
                  <a:cubicBezTo>
                    <a:pt x="86" y="149"/>
                    <a:pt x="93" y="151"/>
                    <a:pt x="100" y="153"/>
                  </a:cubicBezTo>
                  <a:cubicBezTo>
                    <a:pt x="186" y="174"/>
                    <a:pt x="186" y="174"/>
                    <a:pt x="186" y="174"/>
                  </a:cubicBezTo>
                  <a:cubicBezTo>
                    <a:pt x="199" y="178"/>
                    <a:pt x="210" y="182"/>
                    <a:pt x="221" y="186"/>
                  </a:cubicBezTo>
                  <a:cubicBezTo>
                    <a:pt x="232" y="191"/>
                    <a:pt x="242" y="197"/>
                    <a:pt x="251" y="204"/>
                  </a:cubicBezTo>
                  <a:cubicBezTo>
                    <a:pt x="259" y="211"/>
                    <a:pt x="266" y="220"/>
                    <a:pt x="270" y="230"/>
                  </a:cubicBezTo>
                  <a:cubicBezTo>
                    <a:pt x="275" y="240"/>
                    <a:pt x="278" y="253"/>
                    <a:pt x="278" y="267"/>
                  </a:cubicBezTo>
                  <a:cubicBezTo>
                    <a:pt x="278" y="271"/>
                    <a:pt x="277" y="277"/>
                    <a:pt x="276" y="283"/>
                  </a:cubicBezTo>
                  <a:cubicBezTo>
                    <a:pt x="276" y="290"/>
                    <a:pt x="274" y="297"/>
                    <a:pt x="270" y="304"/>
                  </a:cubicBezTo>
                  <a:cubicBezTo>
                    <a:pt x="267" y="312"/>
                    <a:pt x="263" y="319"/>
                    <a:pt x="257" y="327"/>
                  </a:cubicBezTo>
                  <a:cubicBezTo>
                    <a:pt x="251" y="334"/>
                    <a:pt x="243" y="341"/>
                    <a:pt x="233" y="348"/>
                  </a:cubicBezTo>
                  <a:cubicBezTo>
                    <a:pt x="223" y="354"/>
                    <a:pt x="211" y="359"/>
                    <a:pt x="196" y="363"/>
                  </a:cubicBezTo>
                  <a:cubicBezTo>
                    <a:pt x="181" y="366"/>
                    <a:pt x="163" y="368"/>
                    <a:pt x="142" y="368"/>
                  </a:cubicBezTo>
                  <a:cubicBezTo>
                    <a:pt x="122" y="368"/>
                    <a:pt x="102" y="366"/>
                    <a:pt x="85" y="361"/>
                  </a:cubicBezTo>
                  <a:cubicBezTo>
                    <a:pt x="67" y="356"/>
                    <a:pt x="51" y="349"/>
                    <a:pt x="39" y="339"/>
                  </a:cubicBezTo>
                  <a:cubicBezTo>
                    <a:pt x="26" y="329"/>
                    <a:pt x="17" y="316"/>
                    <a:pt x="10" y="300"/>
                  </a:cubicBezTo>
                  <a:cubicBezTo>
                    <a:pt x="3" y="285"/>
                    <a:pt x="0" y="266"/>
                    <a:pt x="1" y="245"/>
                  </a:cubicBezTo>
                  <a:lnTo>
                    <a:pt x="35" y="2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DC251DB1-02C0-45BA-B3A1-0806863C2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2100" y="952501"/>
              <a:ext cx="209550" cy="247650"/>
            </a:xfrm>
            <a:custGeom>
              <a:avLst/>
              <a:gdLst>
                <a:gd name="T0" fmla="*/ 31 w 229"/>
                <a:gd name="T1" fmla="*/ 144 h 270"/>
                <a:gd name="T2" fmla="*/ 36 w 229"/>
                <a:gd name="T3" fmla="*/ 179 h 270"/>
                <a:gd name="T4" fmla="*/ 51 w 229"/>
                <a:gd name="T5" fmla="*/ 211 h 270"/>
                <a:gd name="T6" fmla="*/ 77 w 229"/>
                <a:gd name="T7" fmla="*/ 235 h 270"/>
                <a:gd name="T8" fmla="*/ 116 w 229"/>
                <a:gd name="T9" fmla="*/ 244 h 270"/>
                <a:gd name="T10" fmla="*/ 169 w 229"/>
                <a:gd name="T11" fmla="*/ 226 h 270"/>
                <a:gd name="T12" fmla="*/ 196 w 229"/>
                <a:gd name="T13" fmla="*/ 179 h 270"/>
                <a:gd name="T14" fmla="*/ 227 w 229"/>
                <a:gd name="T15" fmla="*/ 179 h 270"/>
                <a:gd name="T16" fmla="*/ 191 w 229"/>
                <a:gd name="T17" fmla="*/ 246 h 270"/>
                <a:gd name="T18" fmla="*/ 116 w 229"/>
                <a:gd name="T19" fmla="*/ 270 h 270"/>
                <a:gd name="T20" fmla="*/ 63 w 229"/>
                <a:gd name="T21" fmla="*/ 259 h 270"/>
                <a:gd name="T22" fmla="*/ 28 w 229"/>
                <a:gd name="T23" fmla="*/ 230 h 270"/>
                <a:gd name="T24" fmla="*/ 7 w 229"/>
                <a:gd name="T25" fmla="*/ 187 h 270"/>
                <a:gd name="T26" fmla="*/ 0 w 229"/>
                <a:gd name="T27" fmla="*/ 135 h 270"/>
                <a:gd name="T28" fmla="*/ 7 w 229"/>
                <a:gd name="T29" fmla="*/ 86 h 270"/>
                <a:gd name="T30" fmla="*/ 28 w 229"/>
                <a:gd name="T31" fmla="*/ 42 h 270"/>
                <a:gd name="T32" fmla="*/ 63 w 229"/>
                <a:gd name="T33" fmla="*/ 12 h 270"/>
                <a:gd name="T34" fmla="*/ 116 w 229"/>
                <a:gd name="T35" fmla="*/ 0 h 270"/>
                <a:gd name="T36" fmla="*/ 168 w 229"/>
                <a:gd name="T37" fmla="*/ 12 h 270"/>
                <a:gd name="T38" fmla="*/ 204 w 229"/>
                <a:gd name="T39" fmla="*/ 45 h 270"/>
                <a:gd name="T40" fmla="*/ 223 w 229"/>
                <a:gd name="T41" fmla="*/ 91 h 270"/>
                <a:gd name="T42" fmla="*/ 228 w 229"/>
                <a:gd name="T43" fmla="*/ 144 h 270"/>
                <a:gd name="T44" fmla="*/ 31 w 229"/>
                <a:gd name="T45" fmla="*/ 144 h 270"/>
                <a:gd name="T46" fmla="*/ 197 w 229"/>
                <a:gd name="T47" fmla="*/ 117 h 270"/>
                <a:gd name="T48" fmla="*/ 191 w 229"/>
                <a:gd name="T49" fmla="*/ 83 h 270"/>
                <a:gd name="T50" fmla="*/ 175 w 229"/>
                <a:gd name="T51" fmla="*/ 54 h 270"/>
                <a:gd name="T52" fmla="*/ 149 w 229"/>
                <a:gd name="T53" fmla="*/ 34 h 270"/>
                <a:gd name="T54" fmla="*/ 116 w 229"/>
                <a:gd name="T55" fmla="*/ 26 h 270"/>
                <a:gd name="T56" fmla="*/ 82 w 229"/>
                <a:gd name="T57" fmla="*/ 34 h 270"/>
                <a:gd name="T58" fmla="*/ 56 w 229"/>
                <a:gd name="T59" fmla="*/ 54 h 270"/>
                <a:gd name="T60" fmla="*/ 40 w 229"/>
                <a:gd name="T61" fmla="*/ 83 h 270"/>
                <a:gd name="T62" fmla="*/ 31 w 229"/>
                <a:gd name="T63" fmla="*/ 117 h 270"/>
                <a:gd name="T64" fmla="*/ 197 w 229"/>
                <a:gd name="T65" fmla="*/ 11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9" h="270">
                  <a:moveTo>
                    <a:pt x="31" y="144"/>
                  </a:moveTo>
                  <a:cubicBezTo>
                    <a:pt x="31" y="155"/>
                    <a:pt x="33" y="167"/>
                    <a:pt x="36" y="179"/>
                  </a:cubicBezTo>
                  <a:cubicBezTo>
                    <a:pt x="40" y="191"/>
                    <a:pt x="45" y="201"/>
                    <a:pt x="51" y="211"/>
                  </a:cubicBezTo>
                  <a:cubicBezTo>
                    <a:pt x="58" y="221"/>
                    <a:pt x="67" y="228"/>
                    <a:pt x="77" y="235"/>
                  </a:cubicBezTo>
                  <a:cubicBezTo>
                    <a:pt x="88" y="241"/>
                    <a:pt x="101" y="244"/>
                    <a:pt x="116" y="244"/>
                  </a:cubicBezTo>
                  <a:cubicBezTo>
                    <a:pt x="138" y="244"/>
                    <a:pt x="156" y="238"/>
                    <a:pt x="169" y="226"/>
                  </a:cubicBezTo>
                  <a:cubicBezTo>
                    <a:pt x="182" y="214"/>
                    <a:pt x="191" y="198"/>
                    <a:pt x="196" y="179"/>
                  </a:cubicBezTo>
                  <a:cubicBezTo>
                    <a:pt x="227" y="179"/>
                    <a:pt x="227" y="179"/>
                    <a:pt x="227" y="179"/>
                  </a:cubicBezTo>
                  <a:cubicBezTo>
                    <a:pt x="220" y="208"/>
                    <a:pt x="208" y="230"/>
                    <a:pt x="191" y="246"/>
                  </a:cubicBezTo>
                  <a:cubicBezTo>
                    <a:pt x="173" y="262"/>
                    <a:pt x="148" y="270"/>
                    <a:pt x="116" y="270"/>
                  </a:cubicBezTo>
                  <a:cubicBezTo>
                    <a:pt x="95" y="270"/>
                    <a:pt x="78" y="267"/>
                    <a:pt x="63" y="259"/>
                  </a:cubicBezTo>
                  <a:cubicBezTo>
                    <a:pt x="49" y="252"/>
                    <a:pt x="37" y="242"/>
                    <a:pt x="28" y="230"/>
                  </a:cubicBezTo>
                  <a:cubicBezTo>
                    <a:pt x="18" y="218"/>
                    <a:pt x="11" y="203"/>
                    <a:pt x="7" y="187"/>
                  </a:cubicBezTo>
                  <a:cubicBezTo>
                    <a:pt x="3" y="171"/>
                    <a:pt x="0" y="153"/>
                    <a:pt x="0" y="135"/>
                  </a:cubicBezTo>
                  <a:cubicBezTo>
                    <a:pt x="0" y="118"/>
                    <a:pt x="3" y="102"/>
                    <a:pt x="7" y="86"/>
                  </a:cubicBezTo>
                  <a:cubicBezTo>
                    <a:pt x="11" y="69"/>
                    <a:pt x="18" y="55"/>
                    <a:pt x="28" y="42"/>
                  </a:cubicBezTo>
                  <a:cubicBezTo>
                    <a:pt x="37" y="30"/>
                    <a:pt x="49" y="19"/>
                    <a:pt x="63" y="12"/>
                  </a:cubicBezTo>
                  <a:cubicBezTo>
                    <a:pt x="78" y="4"/>
                    <a:pt x="95" y="0"/>
                    <a:pt x="116" y="0"/>
                  </a:cubicBezTo>
                  <a:cubicBezTo>
                    <a:pt x="136" y="0"/>
                    <a:pt x="154" y="4"/>
                    <a:pt x="168" y="12"/>
                  </a:cubicBezTo>
                  <a:cubicBezTo>
                    <a:pt x="183" y="21"/>
                    <a:pt x="194" y="31"/>
                    <a:pt x="204" y="45"/>
                  </a:cubicBezTo>
                  <a:cubicBezTo>
                    <a:pt x="213" y="58"/>
                    <a:pt x="219" y="74"/>
                    <a:pt x="223" y="91"/>
                  </a:cubicBezTo>
                  <a:cubicBezTo>
                    <a:pt x="227" y="108"/>
                    <a:pt x="229" y="126"/>
                    <a:pt x="228" y="144"/>
                  </a:cubicBezTo>
                  <a:lnTo>
                    <a:pt x="31" y="144"/>
                  </a:lnTo>
                  <a:close/>
                  <a:moveTo>
                    <a:pt x="197" y="117"/>
                  </a:moveTo>
                  <a:cubicBezTo>
                    <a:pt x="197" y="105"/>
                    <a:pt x="194" y="94"/>
                    <a:pt x="191" y="83"/>
                  </a:cubicBezTo>
                  <a:cubicBezTo>
                    <a:pt x="187" y="72"/>
                    <a:pt x="182" y="63"/>
                    <a:pt x="175" y="54"/>
                  </a:cubicBezTo>
                  <a:cubicBezTo>
                    <a:pt x="168" y="46"/>
                    <a:pt x="159" y="39"/>
                    <a:pt x="149" y="34"/>
                  </a:cubicBezTo>
                  <a:cubicBezTo>
                    <a:pt x="139" y="29"/>
                    <a:pt x="128" y="26"/>
                    <a:pt x="116" y="26"/>
                  </a:cubicBezTo>
                  <a:cubicBezTo>
                    <a:pt x="103" y="26"/>
                    <a:pt x="91" y="29"/>
                    <a:pt x="82" y="34"/>
                  </a:cubicBezTo>
                  <a:cubicBezTo>
                    <a:pt x="72" y="39"/>
                    <a:pt x="63" y="46"/>
                    <a:pt x="56" y="54"/>
                  </a:cubicBezTo>
                  <a:cubicBezTo>
                    <a:pt x="49" y="63"/>
                    <a:pt x="44" y="72"/>
                    <a:pt x="40" y="83"/>
                  </a:cubicBezTo>
                  <a:cubicBezTo>
                    <a:pt x="36" y="95"/>
                    <a:pt x="33" y="106"/>
                    <a:pt x="31" y="117"/>
                  </a:cubicBezTo>
                  <a:lnTo>
                    <a:pt x="197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AE3F7F53-2B38-4DC0-93E5-1895DA6C1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8163" y="955676"/>
              <a:ext cx="115888" cy="238125"/>
            </a:xfrm>
            <a:custGeom>
              <a:avLst/>
              <a:gdLst>
                <a:gd name="T0" fmla="*/ 0 w 126"/>
                <a:gd name="T1" fmla="*/ 4 h 260"/>
                <a:gd name="T2" fmla="*/ 29 w 126"/>
                <a:gd name="T3" fmla="*/ 4 h 260"/>
                <a:gd name="T4" fmla="*/ 29 w 126"/>
                <a:gd name="T5" fmla="*/ 64 h 260"/>
                <a:gd name="T6" fmla="*/ 30 w 126"/>
                <a:gd name="T7" fmla="*/ 64 h 260"/>
                <a:gd name="T8" fmla="*/ 67 w 126"/>
                <a:gd name="T9" fmla="*/ 16 h 260"/>
                <a:gd name="T10" fmla="*/ 126 w 126"/>
                <a:gd name="T11" fmla="*/ 1 h 260"/>
                <a:gd name="T12" fmla="*/ 126 w 126"/>
                <a:gd name="T13" fmla="*/ 32 h 260"/>
                <a:gd name="T14" fmla="*/ 88 w 126"/>
                <a:gd name="T15" fmla="*/ 38 h 260"/>
                <a:gd name="T16" fmla="*/ 58 w 126"/>
                <a:gd name="T17" fmla="*/ 57 h 260"/>
                <a:gd name="T18" fmla="*/ 38 w 126"/>
                <a:gd name="T19" fmla="*/ 87 h 260"/>
                <a:gd name="T20" fmla="*/ 31 w 126"/>
                <a:gd name="T21" fmla="*/ 124 h 260"/>
                <a:gd name="T22" fmla="*/ 31 w 126"/>
                <a:gd name="T23" fmla="*/ 260 h 260"/>
                <a:gd name="T24" fmla="*/ 0 w 126"/>
                <a:gd name="T25" fmla="*/ 260 h 260"/>
                <a:gd name="T26" fmla="*/ 0 w 126"/>
                <a:gd name="T27" fmla="*/ 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0">
                  <a:moveTo>
                    <a:pt x="0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8" y="44"/>
                    <a:pt x="50" y="28"/>
                    <a:pt x="67" y="16"/>
                  </a:cubicBezTo>
                  <a:cubicBezTo>
                    <a:pt x="83" y="5"/>
                    <a:pt x="103" y="0"/>
                    <a:pt x="126" y="1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12" y="31"/>
                    <a:pt x="99" y="33"/>
                    <a:pt x="88" y="38"/>
                  </a:cubicBezTo>
                  <a:cubicBezTo>
                    <a:pt x="76" y="42"/>
                    <a:pt x="66" y="49"/>
                    <a:pt x="58" y="57"/>
                  </a:cubicBezTo>
                  <a:cubicBezTo>
                    <a:pt x="49" y="65"/>
                    <a:pt x="43" y="75"/>
                    <a:pt x="38" y="87"/>
                  </a:cubicBezTo>
                  <a:cubicBezTo>
                    <a:pt x="34" y="98"/>
                    <a:pt x="31" y="111"/>
                    <a:pt x="31" y="124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0" y="260"/>
                    <a:pt x="0" y="260"/>
                    <a:pt x="0" y="26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3C34EF4-885E-4B65-A5D6-F4E78AF06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7863" y="958851"/>
              <a:ext cx="207963" cy="234950"/>
            </a:xfrm>
            <a:custGeom>
              <a:avLst/>
              <a:gdLst>
                <a:gd name="T0" fmla="*/ 0 w 131"/>
                <a:gd name="T1" fmla="*/ 0 h 148"/>
                <a:gd name="T2" fmla="*/ 20 w 131"/>
                <a:gd name="T3" fmla="*/ 0 h 148"/>
                <a:gd name="T4" fmla="*/ 66 w 131"/>
                <a:gd name="T5" fmla="*/ 130 h 148"/>
                <a:gd name="T6" fmla="*/ 67 w 131"/>
                <a:gd name="T7" fmla="*/ 130 h 148"/>
                <a:gd name="T8" fmla="*/ 112 w 131"/>
                <a:gd name="T9" fmla="*/ 0 h 148"/>
                <a:gd name="T10" fmla="*/ 131 w 131"/>
                <a:gd name="T11" fmla="*/ 0 h 148"/>
                <a:gd name="T12" fmla="*/ 76 w 131"/>
                <a:gd name="T13" fmla="*/ 148 h 148"/>
                <a:gd name="T14" fmla="*/ 57 w 131"/>
                <a:gd name="T15" fmla="*/ 148 h 148"/>
                <a:gd name="T16" fmla="*/ 0 w 131"/>
                <a:gd name="T1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48">
                  <a:moveTo>
                    <a:pt x="0" y="0"/>
                  </a:moveTo>
                  <a:lnTo>
                    <a:pt x="20" y="0"/>
                  </a:lnTo>
                  <a:lnTo>
                    <a:pt x="66" y="130"/>
                  </a:lnTo>
                  <a:lnTo>
                    <a:pt x="67" y="130"/>
                  </a:lnTo>
                  <a:lnTo>
                    <a:pt x="112" y="0"/>
                  </a:lnTo>
                  <a:lnTo>
                    <a:pt x="131" y="0"/>
                  </a:lnTo>
                  <a:lnTo>
                    <a:pt x="76" y="148"/>
                  </a:lnTo>
                  <a:lnTo>
                    <a:pt x="57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1C6FF6B-CF73-4BC4-8630-88246AA5D5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74400" y="868363"/>
              <a:ext cx="28575" cy="325438"/>
            </a:xfrm>
            <a:custGeom>
              <a:avLst/>
              <a:gdLst>
                <a:gd name="T0" fmla="*/ 0 w 18"/>
                <a:gd name="T1" fmla="*/ 0 h 205"/>
                <a:gd name="T2" fmla="*/ 18 w 18"/>
                <a:gd name="T3" fmla="*/ 0 h 205"/>
                <a:gd name="T4" fmla="*/ 18 w 18"/>
                <a:gd name="T5" fmla="*/ 29 h 205"/>
                <a:gd name="T6" fmla="*/ 0 w 18"/>
                <a:gd name="T7" fmla="*/ 29 h 205"/>
                <a:gd name="T8" fmla="*/ 0 w 18"/>
                <a:gd name="T9" fmla="*/ 0 h 205"/>
                <a:gd name="T10" fmla="*/ 0 w 18"/>
                <a:gd name="T11" fmla="*/ 57 h 205"/>
                <a:gd name="T12" fmla="*/ 18 w 18"/>
                <a:gd name="T13" fmla="*/ 57 h 205"/>
                <a:gd name="T14" fmla="*/ 18 w 18"/>
                <a:gd name="T15" fmla="*/ 205 h 205"/>
                <a:gd name="T16" fmla="*/ 0 w 18"/>
                <a:gd name="T17" fmla="*/ 205 h 205"/>
                <a:gd name="T18" fmla="*/ 0 w 18"/>
                <a:gd name="T19" fmla="*/ 5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05">
                  <a:moveTo>
                    <a:pt x="0" y="0"/>
                  </a:moveTo>
                  <a:lnTo>
                    <a:pt x="18" y="0"/>
                  </a:lnTo>
                  <a:lnTo>
                    <a:pt x="18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57"/>
                  </a:moveTo>
                  <a:lnTo>
                    <a:pt x="18" y="57"/>
                  </a:lnTo>
                  <a:lnTo>
                    <a:pt x="18" y="205"/>
                  </a:lnTo>
                  <a:lnTo>
                    <a:pt x="0" y="205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1E4361F4-9E1F-4BAE-BF14-E19373EE4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5838" y="952501"/>
              <a:ext cx="207963" cy="247650"/>
            </a:xfrm>
            <a:custGeom>
              <a:avLst/>
              <a:gdLst>
                <a:gd name="T0" fmla="*/ 193 w 226"/>
                <a:gd name="T1" fmla="*/ 88 h 270"/>
                <a:gd name="T2" fmla="*/ 169 w 226"/>
                <a:gd name="T3" fmla="*/ 43 h 270"/>
                <a:gd name="T4" fmla="*/ 121 w 226"/>
                <a:gd name="T5" fmla="*/ 26 h 270"/>
                <a:gd name="T6" fmla="*/ 82 w 226"/>
                <a:gd name="T7" fmla="*/ 36 h 270"/>
                <a:gd name="T8" fmla="*/ 54 w 226"/>
                <a:gd name="T9" fmla="*/ 60 h 270"/>
                <a:gd name="T10" fmla="*/ 37 w 226"/>
                <a:gd name="T11" fmla="*/ 95 h 270"/>
                <a:gd name="T12" fmla="*/ 31 w 226"/>
                <a:gd name="T13" fmla="*/ 135 h 270"/>
                <a:gd name="T14" fmla="*/ 37 w 226"/>
                <a:gd name="T15" fmla="*/ 175 h 270"/>
                <a:gd name="T16" fmla="*/ 54 w 226"/>
                <a:gd name="T17" fmla="*/ 210 h 270"/>
                <a:gd name="T18" fmla="*/ 82 w 226"/>
                <a:gd name="T19" fmla="*/ 235 h 270"/>
                <a:gd name="T20" fmla="*/ 121 w 226"/>
                <a:gd name="T21" fmla="*/ 244 h 270"/>
                <a:gd name="T22" fmla="*/ 148 w 226"/>
                <a:gd name="T23" fmla="*/ 239 h 270"/>
                <a:gd name="T24" fmla="*/ 171 w 226"/>
                <a:gd name="T25" fmla="*/ 224 h 270"/>
                <a:gd name="T26" fmla="*/ 187 w 226"/>
                <a:gd name="T27" fmla="*/ 201 h 270"/>
                <a:gd name="T28" fmla="*/ 195 w 226"/>
                <a:gd name="T29" fmla="*/ 171 h 270"/>
                <a:gd name="T30" fmla="*/ 226 w 226"/>
                <a:gd name="T31" fmla="*/ 171 h 270"/>
                <a:gd name="T32" fmla="*/ 192 w 226"/>
                <a:gd name="T33" fmla="*/ 244 h 270"/>
                <a:gd name="T34" fmla="*/ 121 w 226"/>
                <a:gd name="T35" fmla="*/ 270 h 270"/>
                <a:gd name="T36" fmla="*/ 69 w 226"/>
                <a:gd name="T37" fmla="*/ 259 h 270"/>
                <a:gd name="T38" fmla="*/ 31 w 226"/>
                <a:gd name="T39" fmla="*/ 230 h 270"/>
                <a:gd name="T40" fmla="*/ 8 w 226"/>
                <a:gd name="T41" fmla="*/ 187 h 270"/>
                <a:gd name="T42" fmla="*/ 0 w 226"/>
                <a:gd name="T43" fmla="*/ 135 h 270"/>
                <a:gd name="T44" fmla="*/ 8 w 226"/>
                <a:gd name="T45" fmla="*/ 83 h 270"/>
                <a:gd name="T46" fmla="*/ 31 w 226"/>
                <a:gd name="T47" fmla="*/ 40 h 270"/>
                <a:gd name="T48" fmla="*/ 69 w 226"/>
                <a:gd name="T49" fmla="*/ 11 h 270"/>
                <a:gd name="T50" fmla="*/ 121 w 226"/>
                <a:gd name="T51" fmla="*/ 0 h 270"/>
                <a:gd name="T52" fmla="*/ 190 w 226"/>
                <a:gd name="T53" fmla="*/ 22 h 270"/>
                <a:gd name="T54" fmla="*/ 224 w 226"/>
                <a:gd name="T55" fmla="*/ 88 h 270"/>
                <a:gd name="T56" fmla="*/ 193 w 226"/>
                <a:gd name="T57" fmla="*/ 88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6" h="270">
                  <a:moveTo>
                    <a:pt x="193" y="88"/>
                  </a:moveTo>
                  <a:cubicBezTo>
                    <a:pt x="189" y="69"/>
                    <a:pt x="181" y="53"/>
                    <a:pt x="169" y="43"/>
                  </a:cubicBezTo>
                  <a:cubicBezTo>
                    <a:pt x="157" y="32"/>
                    <a:pt x="141" y="26"/>
                    <a:pt x="121" y="26"/>
                  </a:cubicBezTo>
                  <a:cubicBezTo>
                    <a:pt x="106" y="26"/>
                    <a:pt x="93" y="29"/>
                    <a:pt x="82" y="36"/>
                  </a:cubicBezTo>
                  <a:cubicBezTo>
                    <a:pt x="70" y="42"/>
                    <a:pt x="61" y="50"/>
                    <a:pt x="54" y="60"/>
                  </a:cubicBezTo>
                  <a:cubicBezTo>
                    <a:pt x="46" y="71"/>
                    <a:pt x="41" y="82"/>
                    <a:pt x="37" y="95"/>
                  </a:cubicBezTo>
                  <a:cubicBezTo>
                    <a:pt x="33" y="108"/>
                    <a:pt x="31" y="122"/>
                    <a:pt x="31" y="135"/>
                  </a:cubicBezTo>
                  <a:cubicBezTo>
                    <a:pt x="31" y="149"/>
                    <a:pt x="33" y="162"/>
                    <a:pt x="37" y="175"/>
                  </a:cubicBezTo>
                  <a:cubicBezTo>
                    <a:pt x="41" y="188"/>
                    <a:pt x="46" y="200"/>
                    <a:pt x="54" y="210"/>
                  </a:cubicBezTo>
                  <a:cubicBezTo>
                    <a:pt x="61" y="220"/>
                    <a:pt x="70" y="228"/>
                    <a:pt x="82" y="235"/>
                  </a:cubicBezTo>
                  <a:cubicBezTo>
                    <a:pt x="93" y="241"/>
                    <a:pt x="106" y="244"/>
                    <a:pt x="121" y="244"/>
                  </a:cubicBezTo>
                  <a:cubicBezTo>
                    <a:pt x="130" y="244"/>
                    <a:pt x="139" y="242"/>
                    <a:pt x="148" y="239"/>
                  </a:cubicBezTo>
                  <a:cubicBezTo>
                    <a:pt x="157" y="235"/>
                    <a:pt x="164" y="230"/>
                    <a:pt x="171" y="224"/>
                  </a:cubicBezTo>
                  <a:cubicBezTo>
                    <a:pt x="177" y="217"/>
                    <a:pt x="183" y="209"/>
                    <a:pt x="187" y="201"/>
                  </a:cubicBezTo>
                  <a:cubicBezTo>
                    <a:pt x="191" y="192"/>
                    <a:pt x="194" y="182"/>
                    <a:pt x="195" y="171"/>
                  </a:cubicBezTo>
                  <a:cubicBezTo>
                    <a:pt x="226" y="171"/>
                    <a:pt x="226" y="171"/>
                    <a:pt x="226" y="171"/>
                  </a:cubicBezTo>
                  <a:cubicBezTo>
                    <a:pt x="222" y="202"/>
                    <a:pt x="210" y="227"/>
                    <a:pt x="192" y="244"/>
                  </a:cubicBezTo>
                  <a:cubicBezTo>
                    <a:pt x="173" y="262"/>
                    <a:pt x="149" y="270"/>
                    <a:pt x="121" y="270"/>
                  </a:cubicBezTo>
                  <a:cubicBezTo>
                    <a:pt x="101" y="270"/>
                    <a:pt x="84" y="267"/>
                    <a:pt x="69" y="259"/>
                  </a:cubicBezTo>
                  <a:cubicBezTo>
                    <a:pt x="54" y="252"/>
                    <a:pt x="41" y="242"/>
                    <a:pt x="31" y="230"/>
                  </a:cubicBezTo>
                  <a:cubicBezTo>
                    <a:pt x="21" y="218"/>
                    <a:pt x="13" y="204"/>
                    <a:pt x="8" y="187"/>
                  </a:cubicBezTo>
                  <a:cubicBezTo>
                    <a:pt x="3" y="171"/>
                    <a:pt x="0" y="154"/>
                    <a:pt x="0" y="135"/>
                  </a:cubicBezTo>
                  <a:cubicBezTo>
                    <a:pt x="0" y="117"/>
                    <a:pt x="3" y="100"/>
                    <a:pt x="8" y="83"/>
                  </a:cubicBezTo>
                  <a:cubicBezTo>
                    <a:pt x="13" y="67"/>
                    <a:pt x="21" y="52"/>
                    <a:pt x="31" y="40"/>
                  </a:cubicBezTo>
                  <a:cubicBezTo>
                    <a:pt x="41" y="28"/>
                    <a:pt x="54" y="18"/>
                    <a:pt x="69" y="11"/>
                  </a:cubicBezTo>
                  <a:cubicBezTo>
                    <a:pt x="84" y="4"/>
                    <a:pt x="101" y="0"/>
                    <a:pt x="121" y="0"/>
                  </a:cubicBezTo>
                  <a:cubicBezTo>
                    <a:pt x="148" y="0"/>
                    <a:pt x="171" y="7"/>
                    <a:pt x="190" y="22"/>
                  </a:cubicBezTo>
                  <a:cubicBezTo>
                    <a:pt x="209" y="36"/>
                    <a:pt x="221" y="58"/>
                    <a:pt x="224" y="88"/>
                  </a:cubicBezTo>
                  <a:lnTo>
                    <a:pt x="193" y="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ED242030-ED87-46B4-96AA-30AC2E9C29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2375" y="952501"/>
              <a:ext cx="207963" cy="247650"/>
            </a:xfrm>
            <a:custGeom>
              <a:avLst/>
              <a:gdLst>
                <a:gd name="T0" fmla="*/ 31 w 228"/>
                <a:gd name="T1" fmla="*/ 144 h 270"/>
                <a:gd name="T2" fmla="*/ 36 w 228"/>
                <a:gd name="T3" fmla="*/ 179 h 270"/>
                <a:gd name="T4" fmla="*/ 51 w 228"/>
                <a:gd name="T5" fmla="*/ 211 h 270"/>
                <a:gd name="T6" fmla="*/ 77 w 228"/>
                <a:gd name="T7" fmla="*/ 235 h 270"/>
                <a:gd name="T8" fmla="*/ 115 w 228"/>
                <a:gd name="T9" fmla="*/ 244 h 270"/>
                <a:gd name="T10" fmla="*/ 169 w 228"/>
                <a:gd name="T11" fmla="*/ 226 h 270"/>
                <a:gd name="T12" fmla="*/ 196 w 228"/>
                <a:gd name="T13" fmla="*/ 179 h 270"/>
                <a:gd name="T14" fmla="*/ 227 w 228"/>
                <a:gd name="T15" fmla="*/ 179 h 270"/>
                <a:gd name="T16" fmla="*/ 190 w 228"/>
                <a:gd name="T17" fmla="*/ 246 h 270"/>
                <a:gd name="T18" fmla="*/ 115 w 228"/>
                <a:gd name="T19" fmla="*/ 270 h 270"/>
                <a:gd name="T20" fmla="*/ 63 w 228"/>
                <a:gd name="T21" fmla="*/ 259 h 270"/>
                <a:gd name="T22" fmla="*/ 27 w 228"/>
                <a:gd name="T23" fmla="*/ 230 h 270"/>
                <a:gd name="T24" fmla="*/ 7 w 228"/>
                <a:gd name="T25" fmla="*/ 187 h 270"/>
                <a:gd name="T26" fmla="*/ 0 w 228"/>
                <a:gd name="T27" fmla="*/ 135 h 270"/>
                <a:gd name="T28" fmla="*/ 7 w 228"/>
                <a:gd name="T29" fmla="*/ 86 h 270"/>
                <a:gd name="T30" fmla="*/ 27 w 228"/>
                <a:gd name="T31" fmla="*/ 42 h 270"/>
                <a:gd name="T32" fmla="*/ 63 w 228"/>
                <a:gd name="T33" fmla="*/ 12 h 270"/>
                <a:gd name="T34" fmla="*/ 115 w 228"/>
                <a:gd name="T35" fmla="*/ 0 h 270"/>
                <a:gd name="T36" fmla="*/ 168 w 228"/>
                <a:gd name="T37" fmla="*/ 12 h 270"/>
                <a:gd name="T38" fmla="*/ 203 w 228"/>
                <a:gd name="T39" fmla="*/ 45 h 270"/>
                <a:gd name="T40" fmla="*/ 223 w 228"/>
                <a:gd name="T41" fmla="*/ 91 h 270"/>
                <a:gd name="T42" fmla="*/ 228 w 228"/>
                <a:gd name="T43" fmla="*/ 144 h 270"/>
                <a:gd name="T44" fmla="*/ 31 w 228"/>
                <a:gd name="T45" fmla="*/ 144 h 270"/>
                <a:gd name="T46" fmla="*/ 197 w 228"/>
                <a:gd name="T47" fmla="*/ 117 h 270"/>
                <a:gd name="T48" fmla="*/ 190 w 228"/>
                <a:gd name="T49" fmla="*/ 83 h 270"/>
                <a:gd name="T50" fmla="*/ 174 w 228"/>
                <a:gd name="T51" fmla="*/ 54 h 270"/>
                <a:gd name="T52" fmla="*/ 149 w 228"/>
                <a:gd name="T53" fmla="*/ 34 h 270"/>
                <a:gd name="T54" fmla="*/ 115 w 228"/>
                <a:gd name="T55" fmla="*/ 26 h 270"/>
                <a:gd name="T56" fmla="*/ 81 w 228"/>
                <a:gd name="T57" fmla="*/ 34 h 270"/>
                <a:gd name="T58" fmla="*/ 56 w 228"/>
                <a:gd name="T59" fmla="*/ 54 h 270"/>
                <a:gd name="T60" fmla="*/ 39 w 228"/>
                <a:gd name="T61" fmla="*/ 83 h 270"/>
                <a:gd name="T62" fmla="*/ 31 w 228"/>
                <a:gd name="T63" fmla="*/ 117 h 270"/>
                <a:gd name="T64" fmla="*/ 197 w 228"/>
                <a:gd name="T65" fmla="*/ 11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270">
                  <a:moveTo>
                    <a:pt x="31" y="144"/>
                  </a:moveTo>
                  <a:cubicBezTo>
                    <a:pt x="31" y="155"/>
                    <a:pt x="33" y="167"/>
                    <a:pt x="36" y="179"/>
                  </a:cubicBezTo>
                  <a:cubicBezTo>
                    <a:pt x="39" y="191"/>
                    <a:pt x="44" y="201"/>
                    <a:pt x="51" y="211"/>
                  </a:cubicBezTo>
                  <a:cubicBezTo>
                    <a:pt x="58" y="221"/>
                    <a:pt x="66" y="228"/>
                    <a:pt x="77" y="235"/>
                  </a:cubicBezTo>
                  <a:cubicBezTo>
                    <a:pt x="88" y="241"/>
                    <a:pt x="100" y="244"/>
                    <a:pt x="115" y="244"/>
                  </a:cubicBezTo>
                  <a:cubicBezTo>
                    <a:pt x="138" y="244"/>
                    <a:pt x="156" y="238"/>
                    <a:pt x="169" y="226"/>
                  </a:cubicBezTo>
                  <a:cubicBezTo>
                    <a:pt x="182" y="214"/>
                    <a:pt x="191" y="198"/>
                    <a:pt x="196" y="179"/>
                  </a:cubicBezTo>
                  <a:cubicBezTo>
                    <a:pt x="227" y="179"/>
                    <a:pt x="227" y="179"/>
                    <a:pt x="227" y="179"/>
                  </a:cubicBezTo>
                  <a:cubicBezTo>
                    <a:pt x="220" y="208"/>
                    <a:pt x="208" y="230"/>
                    <a:pt x="190" y="246"/>
                  </a:cubicBezTo>
                  <a:cubicBezTo>
                    <a:pt x="173" y="262"/>
                    <a:pt x="148" y="270"/>
                    <a:pt x="115" y="270"/>
                  </a:cubicBezTo>
                  <a:cubicBezTo>
                    <a:pt x="95" y="270"/>
                    <a:pt x="77" y="267"/>
                    <a:pt x="63" y="259"/>
                  </a:cubicBezTo>
                  <a:cubicBezTo>
                    <a:pt x="48" y="252"/>
                    <a:pt x="36" y="242"/>
                    <a:pt x="27" y="230"/>
                  </a:cubicBezTo>
                  <a:cubicBezTo>
                    <a:pt x="18" y="218"/>
                    <a:pt x="11" y="203"/>
                    <a:pt x="7" y="187"/>
                  </a:cubicBezTo>
                  <a:cubicBezTo>
                    <a:pt x="2" y="171"/>
                    <a:pt x="0" y="153"/>
                    <a:pt x="0" y="135"/>
                  </a:cubicBezTo>
                  <a:cubicBezTo>
                    <a:pt x="0" y="118"/>
                    <a:pt x="2" y="102"/>
                    <a:pt x="7" y="86"/>
                  </a:cubicBezTo>
                  <a:cubicBezTo>
                    <a:pt x="11" y="69"/>
                    <a:pt x="18" y="55"/>
                    <a:pt x="27" y="42"/>
                  </a:cubicBezTo>
                  <a:cubicBezTo>
                    <a:pt x="36" y="30"/>
                    <a:pt x="48" y="19"/>
                    <a:pt x="63" y="12"/>
                  </a:cubicBezTo>
                  <a:cubicBezTo>
                    <a:pt x="77" y="4"/>
                    <a:pt x="95" y="0"/>
                    <a:pt x="115" y="0"/>
                  </a:cubicBezTo>
                  <a:cubicBezTo>
                    <a:pt x="136" y="0"/>
                    <a:pt x="153" y="4"/>
                    <a:pt x="168" y="12"/>
                  </a:cubicBezTo>
                  <a:cubicBezTo>
                    <a:pt x="182" y="21"/>
                    <a:pt x="194" y="31"/>
                    <a:pt x="203" y="45"/>
                  </a:cubicBezTo>
                  <a:cubicBezTo>
                    <a:pt x="212" y="58"/>
                    <a:pt x="219" y="74"/>
                    <a:pt x="223" y="91"/>
                  </a:cubicBezTo>
                  <a:cubicBezTo>
                    <a:pt x="227" y="108"/>
                    <a:pt x="228" y="126"/>
                    <a:pt x="228" y="144"/>
                  </a:cubicBezTo>
                  <a:lnTo>
                    <a:pt x="31" y="144"/>
                  </a:lnTo>
                  <a:close/>
                  <a:moveTo>
                    <a:pt x="197" y="117"/>
                  </a:moveTo>
                  <a:cubicBezTo>
                    <a:pt x="196" y="105"/>
                    <a:pt x="194" y="94"/>
                    <a:pt x="190" y="83"/>
                  </a:cubicBezTo>
                  <a:cubicBezTo>
                    <a:pt x="187" y="72"/>
                    <a:pt x="181" y="63"/>
                    <a:pt x="174" y="54"/>
                  </a:cubicBezTo>
                  <a:cubicBezTo>
                    <a:pt x="167" y="46"/>
                    <a:pt x="159" y="39"/>
                    <a:pt x="149" y="34"/>
                  </a:cubicBezTo>
                  <a:cubicBezTo>
                    <a:pt x="139" y="29"/>
                    <a:pt x="128" y="26"/>
                    <a:pt x="115" y="26"/>
                  </a:cubicBezTo>
                  <a:cubicBezTo>
                    <a:pt x="102" y="26"/>
                    <a:pt x="91" y="29"/>
                    <a:pt x="81" y="34"/>
                  </a:cubicBezTo>
                  <a:cubicBezTo>
                    <a:pt x="71" y="39"/>
                    <a:pt x="63" y="46"/>
                    <a:pt x="56" y="54"/>
                  </a:cubicBezTo>
                  <a:cubicBezTo>
                    <a:pt x="49" y="63"/>
                    <a:pt x="43" y="72"/>
                    <a:pt x="39" y="83"/>
                  </a:cubicBezTo>
                  <a:cubicBezTo>
                    <a:pt x="35" y="95"/>
                    <a:pt x="32" y="106"/>
                    <a:pt x="31" y="117"/>
                  </a:cubicBezTo>
                  <a:lnTo>
                    <a:pt x="197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4BFF621-DD2D-4C10-B007-66375143B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5738" y="952501"/>
              <a:ext cx="190500" cy="247650"/>
            </a:xfrm>
            <a:custGeom>
              <a:avLst/>
              <a:gdLst>
                <a:gd name="T0" fmla="*/ 168 w 208"/>
                <a:gd name="T1" fmla="*/ 82 h 270"/>
                <a:gd name="T2" fmla="*/ 162 w 208"/>
                <a:gd name="T3" fmla="*/ 57 h 270"/>
                <a:gd name="T4" fmla="*/ 147 w 208"/>
                <a:gd name="T5" fmla="*/ 40 h 270"/>
                <a:gd name="T6" fmla="*/ 126 w 208"/>
                <a:gd name="T7" fmla="*/ 29 h 270"/>
                <a:gd name="T8" fmla="*/ 101 w 208"/>
                <a:gd name="T9" fmla="*/ 26 h 270"/>
                <a:gd name="T10" fmla="*/ 80 w 208"/>
                <a:gd name="T11" fmla="*/ 28 h 270"/>
                <a:gd name="T12" fmla="*/ 60 w 208"/>
                <a:gd name="T13" fmla="*/ 36 h 270"/>
                <a:gd name="T14" fmla="*/ 46 w 208"/>
                <a:gd name="T15" fmla="*/ 50 h 270"/>
                <a:gd name="T16" fmla="*/ 41 w 208"/>
                <a:gd name="T17" fmla="*/ 70 h 270"/>
                <a:gd name="T18" fmla="*/ 46 w 208"/>
                <a:gd name="T19" fmla="*/ 88 h 270"/>
                <a:gd name="T20" fmla="*/ 59 w 208"/>
                <a:gd name="T21" fmla="*/ 100 h 270"/>
                <a:gd name="T22" fmla="*/ 76 w 208"/>
                <a:gd name="T23" fmla="*/ 108 h 270"/>
                <a:gd name="T24" fmla="*/ 94 w 208"/>
                <a:gd name="T25" fmla="*/ 113 h 270"/>
                <a:gd name="T26" fmla="*/ 135 w 208"/>
                <a:gd name="T27" fmla="*/ 123 h 270"/>
                <a:gd name="T28" fmla="*/ 162 w 208"/>
                <a:gd name="T29" fmla="*/ 130 h 270"/>
                <a:gd name="T30" fmla="*/ 185 w 208"/>
                <a:gd name="T31" fmla="*/ 144 h 270"/>
                <a:gd name="T32" fmla="*/ 202 w 208"/>
                <a:gd name="T33" fmla="*/ 164 h 270"/>
                <a:gd name="T34" fmla="*/ 208 w 208"/>
                <a:gd name="T35" fmla="*/ 194 h 270"/>
                <a:gd name="T36" fmla="*/ 199 w 208"/>
                <a:gd name="T37" fmla="*/ 229 h 270"/>
                <a:gd name="T38" fmla="*/ 175 w 208"/>
                <a:gd name="T39" fmla="*/ 253 h 270"/>
                <a:gd name="T40" fmla="*/ 142 w 208"/>
                <a:gd name="T41" fmla="*/ 266 h 270"/>
                <a:gd name="T42" fmla="*/ 105 w 208"/>
                <a:gd name="T43" fmla="*/ 270 h 270"/>
                <a:gd name="T44" fmla="*/ 32 w 208"/>
                <a:gd name="T45" fmla="*/ 249 h 270"/>
                <a:gd name="T46" fmla="*/ 0 w 208"/>
                <a:gd name="T47" fmla="*/ 180 h 270"/>
                <a:gd name="T48" fmla="*/ 32 w 208"/>
                <a:gd name="T49" fmla="*/ 180 h 270"/>
                <a:gd name="T50" fmla="*/ 55 w 208"/>
                <a:gd name="T51" fmla="*/ 228 h 270"/>
                <a:gd name="T52" fmla="*/ 107 w 208"/>
                <a:gd name="T53" fmla="*/ 244 h 270"/>
                <a:gd name="T54" fmla="*/ 130 w 208"/>
                <a:gd name="T55" fmla="*/ 242 h 270"/>
                <a:gd name="T56" fmla="*/ 153 w 208"/>
                <a:gd name="T57" fmla="*/ 233 h 270"/>
                <a:gd name="T58" fmla="*/ 170 w 208"/>
                <a:gd name="T59" fmla="*/ 218 h 270"/>
                <a:gd name="T60" fmla="*/ 177 w 208"/>
                <a:gd name="T61" fmla="*/ 196 h 270"/>
                <a:gd name="T62" fmla="*/ 172 w 208"/>
                <a:gd name="T63" fmla="*/ 177 h 270"/>
                <a:gd name="T64" fmla="*/ 159 w 208"/>
                <a:gd name="T65" fmla="*/ 164 h 270"/>
                <a:gd name="T66" fmla="*/ 141 w 208"/>
                <a:gd name="T67" fmla="*/ 155 h 270"/>
                <a:gd name="T68" fmla="*/ 121 w 208"/>
                <a:gd name="T69" fmla="*/ 149 h 270"/>
                <a:gd name="T70" fmla="*/ 81 w 208"/>
                <a:gd name="T71" fmla="*/ 140 h 270"/>
                <a:gd name="T72" fmla="*/ 52 w 208"/>
                <a:gd name="T73" fmla="*/ 131 h 270"/>
                <a:gd name="T74" fmla="*/ 30 w 208"/>
                <a:gd name="T75" fmla="*/ 118 h 270"/>
                <a:gd name="T76" fmla="*/ 15 w 208"/>
                <a:gd name="T77" fmla="*/ 99 h 270"/>
                <a:gd name="T78" fmla="*/ 9 w 208"/>
                <a:gd name="T79" fmla="*/ 72 h 270"/>
                <a:gd name="T80" fmla="*/ 18 w 208"/>
                <a:gd name="T81" fmla="*/ 39 h 270"/>
                <a:gd name="T82" fmla="*/ 41 w 208"/>
                <a:gd name="T83" fmla="*/ 16 h 270"/>
                <a:gd name="T84" fmla="*/ 72 w 208"/>
                <a:gd name="T85" fmla="*/ 4 h 270"/>
                <a:gd name="T86" fmla="*/ 105 w 208"/>
                <a:gd name="T87" fmla="*/ 0 h 270"/>
                <a:gd name="T88" fmla="*/ 141 w 208"/>
                <a:gd name="T89" fmla="*/ 5 h 270"/>
                <a:gd name="T90" fmla="*/ 171 w 208"/>
                <a:gd name="T91" fmla="*/ 20 h 270"/>
                <a:gd name="T92" fmla="*/ 191 w 208"/>
                <a:gd name="T93" fmla="*/ 46 h 270"/>
                <a:gd name="T94" fmla="*/ 199 w 208"/>
                <a:gd name="T95" fmla="*/ 82 h 270"/>
                <a:gd name="T96" fmla="*/ 168 w 208"/>
                <a:gd name="T97" fmla="*/ 82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8" h="270">
                  <a:moveTo>
                    <a:pt x="168" y="82"/>
                  </a:moveTo>
                  <a:cubicBezTo>
                    <a:pt x="168" y="73"/>
                    <a:pt x="166" y="64"/>
                    <a:pt x="162" y="57"/>
                  </a:cubicBezTo>
                  <a:cubicBezTo>
                    <a:pt x="158" y="50"/>
                    <a:pt x="153" y="44"/>
                    <a:pt x="147" y="40"/>
                  </a:cubicBezTo>
                  <a:cubicBezTo>
                    <a:pt x="141" y="35"/>
                    <a:pt x="134" y="32"/>
                    <a:pt x="126" y="29"/>
                  </a:cubicBezTo>
                  <a:cubicBezTo>
                    <a:pt x="118" y="27"/>
                    <a:pt x="110" y="26"/>
                    <a:pt x="101" y="26"/>
                  </a:cubicBezTo>
                  <a:cubicBezTo>
                    <a:pt x="94" y="26"/>
                    <a:pt x="87" y="27"/>
                    <a:pt x="80" y="28"/>
                  </a:cubicBezTo>
                  <a:cubicBezTo>
                    <a:pt x="73" y="30"/>
                    <a:pt x="66" y="32"/>
                    <a:pt x="60" y="36"/>
                  </a:cubicBezTo>
                  <a:cubicBezTo>
                    <a:pt x="54" y="39"/>
                    <a:pt x="50" y="44"/>
                    <a:pt x="46" y="50"/>
                  </a:cubicBezTo>
                  <a:cubicBezTo>
                    <a:pt x="42" y="55"/>
                    <a:pt x="41" y="62"/>
                    <a:pt x="41" y="70"/>
                  </a:cubicBezTo>
                  <a:cubicBezTo>
                    <a:pt x="41" y="77"/>
                    <a:pt x="42" y="83"/>
                    <a:pt x="46" y="88"/>
                  </a:cubicBezTo>
                  <a:cubicBezTo>
                    <a:pt x="49" y="93"/>
                    <a:pt x="54" y="97"/>
                    <a:pt x="59" y="100"/>
                  </a:cubicBezTo>
                  <a:cubicBezTo>
                    <a:pt x="64" y="103"/>
                    <a:pt x="70" y="106"/>
                    <a:pt x="76" y="108"/>
                  </a:cubicBezTo>
                  <a:cubicBezTo>
                    <a:pt x="83" y="110"/>
                    <a:pt x="88" y="112"/>
                    <a:pt x="94" y="113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44" y="124"/>
                    <a:pt x="153" y="127"/>
                    <a:pt x="162" y="130"/>
                  </a:cubicBezTo>
                  <a:cubicBezTo>
                    <a:pt x="170" y="133"/>
                    <a:pt x="178" y="138"/>
                    <a:pt x="185" y="144"/>
                  </a:cubicBezTo>
                  <a:cubicBezTo>
                    <a:pt x="192" y="149"/>
                    <a:pt x="197" y="156"/>
                    <a:pt x="202" y="164"/>
                  </a:cubicBezTo>
                  <a:cubicBezTo>
                    <a:pt x="206" y="173"/>
                    <a:pt x="208" y="182"/>
                    <a:pt x="208" y="194"/>
                  </a:cubicBezTo>
                  <a:cubicBezTo>
                    <a:pt x="208" y="207"/>
                    <a:pt x="205" y="219"/>
                    <a:pt x="199" y="229"/>
                  </a:cubicBezTo>
                  <a:cubicBezTo>
                    <a:pt x="192" y="239"/>
                    <a:pt x="184" y="247"/>
                    <a:pt x="175" y="253"/>
                  </a:cubicBezTo>
                  <a:cubicBezTo>
                    <a:pt x="165" y="259"/>
                    <a:pt x="154" y="263"/>
                    <a:pt x="142" y="266"/>
                  </a:cubicBezTo>
                  <a:cubicBezTo>
                    <a:pt x="129" y="269"/>
                    <a:pt x="117" y="270"/>
                    <a:pt x="105" y="270"/>
                  </a:cubicBezTo>
                  <a:cubicBezTo>
                    <a:pt x="75" y="270"/>
                    <a:pt x="51" y="263"/>
                    <a:pt x="32" y="249"/>
                  </a:cubicBezTo>
                  <a:cubicBezTo>
                    <a:pt x="14" y="234"/>
                    <a:pt x="3" y="212"/>
                    <a:pt x="0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201"/>
                    <a:pt x="41" y="217"/>
                    <a:pt x="55" y="228"/>
                  </a:cubicBezTo>
                  <a:cubicBezTo>
                    <a:pt x="69" y="239"/>
                    <a:pt x="86" y="244"/>
                    <a:pt x="107" y="244"/>
                  </a:cubicBezTo>
                  <a:cubicBezTo>
                    <a:pt x="114" y="244"/>
                    <a:pt x="122" y="243"/>
                    <a:pt x="130" y="242"/>
                  </a:cubicBezTo>
                  <a:cubicBezTo>
                    <a:pt x="138" y="240"/>
                    <a:pt x="146" y="237"/>
                    <a:pt x="153" y="233"/>
                  </a:cubicBezTo>
                  <a:cubicBezTo>
                    <a:pt x="160" y="229"/>
                    <a:pt x="166" y="224"/>
                    <a:pt x="170" y="218"/>
                  </a:cubicBezTo>
                  <a:cubicBezTo>
                    <a:pt x="175" y="212"/>
                    <a:pt x="177" y="205"/>
                    <a:pt x="177" y="196"/>
                  </a:cubicBezTo>
                  <a:cubicBezTo>
                    <a:pt x="177" y="188"/>
                    <a:pt x="175" y="182"/>
                    <a:pt x="172" y="177"/>
                  </a:cubicBezTo>
                  <a:cubicBezTo>
                    <a:pt x="169" y="171"/>
                    <a:pt x="165" y="167"/>
                    <a:pt x="159" y="164"/>
                  </a:cubicBezTo>
                  <a:cubicBezTo>
                    <a:pt x="154" y="160"/>
                    <a:pt x="148" y="157"/>
                    <a:pt x="141" y="155"/>
                  </a:cubicBezTo>
                  <a:cubicBezTo>
                    <a:pt x="135" y="153"/>
                    <a:pt x="128" y="151"/>
                    <a:pt x="121" y="14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0" y="138"/>
                    <a:pt x="61" y="134"/>
                    <a:pt x="52" y="131"/>
                  </a:cubicBezTo>
                  <a:cubicBezTo>
                    <a:pt x="44" y="128"/>
                    <a:pt x="36" y="123"/>
                    <a:pt x="30" y="118"/>
                  </a:cubicBezTo>
                  <a:cubicBezTo>
                    <a:pt x="23" y="113"/>
                    <a:pt x="18" y="107"/>
                    <a:pt x="15" y="99"/>
                  </a:cubicBezTo>
                  <a:cubicBezTo>
                    <a:pt x="11" y="92"/>
                    <a:pt x="9" y="83"/>
                    <a:pt x="9" y="72"/>
                  </a:cubicBezTo>
                  <a:cubicBezTo>
                    <a:pt x="9" y="59"/>
                    <a:pt x="12" y="48"/>
                    <a:pt x="18" y="39"/>
                  </a:cubicBezTo>
                  <a:cubicBezTo>
                    <a:pt x="24" y="29"/>
                    <a:pt x="31" y="22"/>
                    <a:pt x="41" y="16"/>
                  </a:cubicBezTo>
                  <a:cubicBezTo>
                    <a:pt x="50" y="11"/>
                    <a:pt x="60" y="7"/>
                    <a:pt x="72" y="4"/>
                  </a:cubicBezTo>
                  <a:cubicBezTo>
                    <a:pt x="83" y="1"/>
                    <a:pt x="94" y="0"/>
                    <a:pt x="105" y="0"/>
                  </a:cubicBezTo>
                  <a:cubicBezTo>
                    <a:pt x="118" y="0"/>
                    <a:pt x="130" y="2"/>
                    <a:pt x="141" y="5"/>
                  </a:cubicBezTo>
                  <a:cubicBezTo>
                    <a:pt x="152" y="8"/>
                    <a:pt x="162" y="13"/>
                    <a:pt x="171" y="20"/>
                  </a:cubicBezTo>
                  <a:cubicBezTo>
                    <a:pt x="179" y="27"/>
                    <a:pt x="186" y="36"/>
                    <a:pt x="191" y="46"/>
                  </a:cubicBezTo>
                  <a:cubicBezTo>
                    <a:pt x="196" y="56"/>
                    <a:pt x="198" y="68"/>
                    <a:pt x="199" y="82"/>
                  </a:cubicBezTo>
                  <a:lnTo>
                    <a:pt x="168" y="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822D2733-D388-400E-9F2E-FFBEF3301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5325" y="423863"/>
              <a:ext cx="320675" cy="334963"/>
            </a:xfrm>
            <a:custGeom>
              <a:avLst/>
              <a:gdLst>
                <a:gd name="T0" fmla="*/ 230 w 349"/>
                <a:gd name="T1" fmla="*/ 0 h 364"/>
                <a:gd name="T2" fmla="*/ 20 w 349"/>
                <a:gd name="T3" fmla="*/ 0 h 364"/>
                <a:gd name="T4" fmla="*/ 20 w 349"/>
                <a:gd name="T5" fmla="*/ 77 h 364"/>
                <a:gd name="T6" fmla="*/ 225 w 349"/>
                <a:gd name="T7" fmla="*/ 77 h 364"/>
                <a:gd name="T8" fmla="*/ 267 w 349"/>
                <a:gd name="T9" fmla="*/ 126 h 364"/>
                <a:gd name="T10" fmla="*/ 267 w 349"/>
                <a:gd name="T11" fmla="*/ 139 h 364"/>
                <a:gd name="T12" fmla="*/ 97 w 349"/>
                <a:gd name="T13" fmla="*/ 139 h 364"/>
                <a:gd name="T14" fmla="*/ 0 w 349"/>
                <a:gd name="T15" fmla="*/ 243 h 364"/>
                <a:gd name="T16" fmla="*/ 0 w 349"/>
                <a:gd name="T17" fmla="*/ 260 h 364"/>
                <a:gd name="T18" fmla="*/ 100 w 349"/>
                <a:gd name="T19" fmla="*/ 364 h 364"/>
                <a:gd name="T20" fmla="*/ 349 w 349"/>
                <a:gd name="T21" fmla="*/ 364 h 364"/>
                <a:gd name="T22" fmla="*/ 349 w 349"/>
                <a:gd name="T23" fmla="*/ 125 h 364"/>
                <a:gd name="T24" fmla="*/ 230 w 349"/>
                <a:gd name="T25" fmla="*/ 0 h 364"/>
                <a:gd name="T26" fmla="*/ 109 w 349"/>
                <a:gd name="T27" fmla="*/ 287 h 364"/>
                <a:gd name="T28" fmla="*/ 82 w 349"/>
                <a:gd name="T29" fmla="*/ 249 h 364"/>
                <a:gd name="T30" fmla="*/ 109 w 349"/>
                <a:gd name="T31" fmla="*/ 212 h 364"/>
                <a:gd name="T32" fmla="*/ 267 w 349"/>
                <a:gd name="T33" fmla="*/ 212 h 364"/>
                <a:gd name="T34" fmla="*/ 267 w 349"/>
                <a:gd name="T35" fmla="*/ 287 h 364"/>
                <a:gd name="T36" fmla="*/ 109 w 349"/>
                <a:gd name="T37" fmla="*/ 287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9" h="364">
                  <a:moveTo>
                    <a:pt x="23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55" y="77"/>
                    <a:pt x="267" y="91"/>
                    <a:pt x="267" y="126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32" y="139"/>
                    <a:pt x="0" y="171"/>
                    <a:pt x="0" y="243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35"/>
                    <a:pt x="33" y="364"/>
                    <a:pt x="100" y="364"/>
                  </a:cubicBezTo>
                  <a:cubicBezTo>
                    <a:pt x="349" y="364"/>
                    <a:pt x="349" y="364"/>
                    <a:pt x="349" y="364"/>
                  </a:cubicBezTo>
                  <a:cubicBezTo>
                    <a:pt x="349" y="125"/>
                    <a:pt x="349" y="125"/>
                    <a:pt x="349" y="125"/>
                  </a:cubicBezTo>
                  <a:cubicBezTo>
                    <a:pt x="349" y="33"/>
                    <a:pt x="319" y="0"/>
                    <a:pt x="230" y="0"/>
                  </a:cubicBezTo>
                  <a:moveTo>
                    <a:pt x="109" y="287"/>
                  </a:moveTo>
                  <a:cubicBezTo>
                    <a:pt x="96" y="287"/>
                    <a:pt x="82" y="280"/>
                    <a:pt x="82" y="249"/>
                  </a:cubicBezTo>
                  <a:cubicBezTo>
                    <a:pt x="82" y="218"/>
                    <a:pt x="96" y="212"/>
                    <a:pt x="109" y="212"/>
                  </a:cubicBezTo>
                  <a:cubicBezTo>
                    <a:pt x="267" y="212"/>
                    <a:pt x="267" y="212"/>
                    <a:pt x="267" y="212"/>
                  </a:cubicBezTo>
                  <a:cubicBezTo>
                    <a:pt x="267" y="287"/>
                    <a:pt x="267" y="287"/>
                    <a:pt x="267" y="287"/>
                  </a:cubicBezTo>
                  <a:lnTo>
                    <a:pt x="109" y="2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5D021B19-354D-441D-8610-89897C441D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91913" y="423863"/>
              <a:ext cx="319088" cy="334963"/>
            </a:xfrm>
            <a:custGeom>
              <a:avLst/>
              <a:gdLst>
                <a:gd name="T0" fmla="*/ 230 w 349"/>
                <a:gd name="T1" fmla="*/ 0 h 364"/>
                <a:gd name="T2" fmla="*/ 20 w 349"/>
                <a:gd name="T3" fmla="*/ 0 h 364"/>
                <a:gd name="T4" fmla="*/ 20 w 349"/>
                <a:gd name="T5" fmla="*/ 77 h 364"/>
                <a:gd name="T6" fmla="*/ 225 w 349"/>
                <a:gd name="T7" fmla="*/ 77 h 364"/>
                <a:gd name="T8" fmla="*/ 267 w 349"/>
                <a:gd name="T9" fmla="*/ 126 h 364"/>
                <a:gd name="T10" fmla="*/ 267 w 349"/>
                <a:gd name="T11" fmla="*/ 139 h 364"/>
                <a:gd name="T12" fmla="*/ 97 w 349"/>
                <a:gd name="T13" fmla="*/ 139 h 364"/>
                <a:gd name="T14" fmla="*/ 0 w 349"/>
                <a:gd name="T15" fmla="*/ 243 h 364"/>
                <a:gd name="T16" fmla="*/ 0 w 349"/>
                <a:gd name="T17" fmla="*/ 260 h 364"/>
                <a:gd name="T18" fmla="*/ 100 w 349"/>
                <a:gd name="T19" fmla="*/ 364 h 364"/>
                <a:gd name="T20" fmla="*/ 349 w 349"/>
                <a:gd name="T21" fmla="*/ 364 h 364"/>
                <a:gd name="T22" fmla="*/ 349 w 349"/>
                <a:gd name="T23" fmla="*/ 125 h 364"/>
                <a:gd name="T24" fmla="*/ 230 w 349"/>
                <a:gd name="T25" fmla="*/ 0 h 364"/>
                <a:gd name="T26" fmla="*/ 109 w 349"/>
                <a:gd name="T27" fmla="*/ 287 h 364"/>
                <a:gd name="T28" fmla="*/ 82 w 349"/>
                <a:gd name="T29" fmla="*/ 249 h 364"/>
                <a:gd name="T30" fmla="*/ 109 w 349"/>
                <a:gd name="T31" fmla="*/ 212 h 364"/>
                <a:gd name="T32" fmla="*/ 267 w 349"/>
                <a:gd name="T33" fmla="*/ 212 h 364"/>
                <a:gd name="T34" fmla="*/ 267 w 349"/>
                <a:gd name="T35" fmla="*/ 287 h 364"/>
                <a:gd name="T36" fmla="*/ 109 w 349"/>
                <a:gd name="T37" fmla="*/ 287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9" h="364">
                  <a:moveTo>
                    <a:pt x="23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55" y="77"/>
                    <a:pt x="267" y="91"/>
                    <a:pt x="267" y="126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32" y="139"/>
                    <a:pt x="0" y="171"/>
                    <a:pt x="0" y="243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35"/>
                    <a:pt x="33" y="364"/>
                    <a:pt x="100" y="364"/>
                  </a:cubicBezTo>
                  <a:cubicBezTo>
                    <a:pt x="349" y="364"/>
                    <a:pt x="349" y="364"/>
                    <a:pt x="349" y="364"/>
                  </a:cubicBezTo>
                  <a:cubicBezTo>
                    <a:pt x="349" y="125"/>
                    <a:pt x="349" y="125"/>
                    <a:pt x="349" y="125"/>
                  </a:cubicBezTo>
                  <a:cubicBezTo>
                    <a:pt x="349" y="33"/>
                    <a:pt x="319" y="0"/>
                    <a:pt x="230" y="0"/>
                  </a:cubicBezTo>
                  <a:moveTo>
                    <a:pt x="109" y="287"/>
                  </a:moveTo>
                  <a:cubicBezTo>
                    <a:pt x="96" y="287"/>
                    <a:pt x="82" y="280"/>
                    <a:pt x="82" y="249"/>
                  </a:cubicBezTo>
                  <a:cubicBezTo>
                    <a:pt x="82" y="218"/>
                    <a:pt x="96" y="212"/>
                    <a:pt x="109" y="212"/>
                  </a:cubicBezTo>
                  <a:cubicBezTo>
                    <a:pt x="267" y="212"/>
                    <a:pt x="267" y="212"/>
                    <a:pt x="267" y="212"/>
                  </a:cubicBezTo>
                  <a:cubicBezTo>
                    <a:pt x="267" y="287"/>
                    <a:pt x="267" y="287"/>
                    <a:pt x="267" y="287"/>
                  </a:cubicBezTo>
                  <a:lnTo>
                    <a:pt x="109" y="2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56727DE-0334-451B-A088-7FFD57373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3488" y="423863"/>
              <a:ext cx="293688" cy="334963"/>
            </a:xfrm>
            <a:custGeom>
              <a:avLst/>
              <a:gdLst>
                <a:gd name="T0" fmla="*/ 0 w 185"/>
                <a:gd name="T1" fmla="*/ 0 h 211"/>
                <a:gd name="T2" fmla="*/ 0 w 185"/>
                <a:gd name="T3" fmla="*/ 45 h 211"/>
                <a:gd name="T4" fmla="*/ 68 w 185"/>
                <a:gd name="T5" fmla="*/ 45 h 211"/>
                <a:gd name="T6" fmla="*/ 68 w 185"/>
                <a:gd name="T7" fmla="*/ 211 h 211"/>
                <a:gd name="T8" fmla="*/ 117 w 185"/>
                <a:gd name="T9" fmla="*/ 211 h 211"/>
                <a:gd name="T10" fmla="*/ 117 w 185"/>
                <a:gd name="T11" fmla="*/ 45 h 211"/>
                <a:gd name="T12" fmla="*/ 185 w 185"/>
                <a:gd name="T13" fmla="*/ 45 h 211"/>
                <a:gd name="T14" fmla="*/ 185 w 185"/>
                <a:gd name="T15" fmla="*/ 0 h 211"/>
                <a:gd name="T16" fmla="*/ 0 w 185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7" y="211"/>
                  </a:lnTo>
                  <a:lnTo>
                    <a:pt x="117" y="45"/>
                  </a:lnTo>
                  <a:lnTo>
                    <a:pt x="185" y="45"/>
                  </a:lnTo>
                  <a:lnTo>
                    <a:pt x="1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D3ED9D30-3E88-4BF4-971B-55673B42F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1875" y="423863"/>
              <a:ext cx="292100" cy="334963"/>
            </a:xfrm>
            <a:custGeom>
              <a:avLst/>
              <a:gdLst>
                <a:gd name="T0" fmla="*/ 0 w 184"/>
                <a:gd name="T1" fmla="*/ 0 h 211"/>
                <a:gd name="T2" fmla="*/ 0 w 184"/>
                <a:gd name="T3" fmla="*/ 45 h 211"/>
                <a:gd name="T4" fmla="*/ 68 w 184"/>
                <a:gd name="T5" fmla="*/ 45 h 211"/>
                <a:gd name="T6" fmla="*/ 68 w 184"/>
                <a:gd name="T7" fmla="*/ 211 h 211"/>
                <a:gd name="T8" fmla="*/ 116 w 184"/>
                <a:gd name="T9" fmla="*/ 211 h 211"/>
                <a:gd name="T10" fmla="*/ 116 w 184"/>
                <a:gd name="T11" fmla="*/ 45 h 211"/>
                <a:gd name="T12" fmla="*/ 184 w 184"/>
                <a:gd name="T13" fmla="*/ 45 h 211"/>
                <a:gd name="T14" fmla="*/ 184 w 184"/>
                <a:gd name="T15" fmla="*/ 0 h 211"/>
                <a:gd name="T16" fmla="*/ 0 w 184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6" y="211"/>
                  </a:lnTo>
                  <a:lnTo>
                    <a:pt x="116" y="45"/>
                  </a:lnTo>
                  <a:lnTo>
                    <a:pt x="184" y="45"/>
                  </a:lnTo>
                  <a:lnTo>
                    <a:pt x="1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E774B1DA-5930-434A-9CFA-EEB247072A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09250" y="423863"/>
              <a:ext cx="315913" cy="334963"/>
            </a:xfrm>
            <a:custGeom>
              <a:avLst/>
              <a:gdLst>
                <a:gd name="T0" fmla="*/ 345 w 345"/>
                <a:gd name="T1" fmla="*/ 237 h 364"/>
                <a:gd name="T2" fmla="*/ 345 w 345"/>
                <a:gd name="T3" fmla="*/ 128 h 364"/>
                <a:gd name="T4" fmla="*/ 224 w 345"/>
                <a:gd name="T5" fmla="*/ 0 h 364"/>
                <a:gd name="T6" fmla="*/ 0 w 345"/>
                <a:gd name="T7" fmla="*/ 0 h 364"/>
                <a:gd name="T8" fmla="*/ 0 w 345"/>
                <a:gd name="T9" fmla="*/ 364 h 364"/>
                <a:gd name="T10" fmla="*/ 228 w 345"/>
                <a:gd name="T11" fmla="*/ 364 h 364"/>
                <a:gd name="T12" fmla="*/ 345 w 345"/>
                <a:gd name="T13" fmla="*/ 237 h 364"/>
                <a:gd name="T14" fmla="*/ 260 w 345"/>
                <a:gd name="T15" fmla="*/ 238 h 364"/>
                <a:gd name="T16" fmla="*/ 218 w 345"/>
                <a:gd name="T17" fmla="*/ 287 h 364"/>
                <a:gd name="T18" fmla="*/ 84 w 345"/>
                <a:gd name="T19" fmla="*/ 287 h 364"/>
                <a:gd name="T20" fmla="*/ 84 w 345"/>
                <a:gd name="T21" fmla="*/ 78 h 364"/>
                <a:gd name="T22" fmla="*/ 218 w 345"/>
                <a:gd name="T23" fmla="*/ 78 h 364"/>
                <a:gd name="T24" fmla="*/ 260 w 345"/>
                <a:gd name="T25" fmla="*/ 126 h 364"/>
                <a:gd name="T26" fmla="*/ 260 w 345"/>
                <a:gd name="T27" fmla="*/ 23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" h="364">
                  <a:moveTo>
                    <a:pt x="345" y="237"/>
                  </a:moveTo>
                  <a:cubicBezTo>
                    <a:pt x="345" y="128"/>
                    <a:pt x="345" y="128"/>
                    <a:pt x="345" y="128"/>
                  </a:cubicBezTo>
                  <a:cubicBezTo>
                    <a:pt x="345" y="33"/>
                    <a:pt x="308" y="0"/>
                    <a:pt x="2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228" y="364"/>
                    <a:pt x="228" y="364"/>
                    <a:pt x="228" y="364"/>
                  </a:cubicBezTo>
                  <a:cubicBezTo>
                    <a:pt x="317" y="364"/>
                    <a:pt x="345" y="320"/>
                    <a:pt x="345" y="237"/>
                  </a:cubicBezTo>
                  <a:moveTo>
                    <a:pt x="260" y="238"/>
                  </a:moveTo>
                  <a:cubicBezTo>
                    <a:pt x="260" y="273"/>
                    <a:pt x="248" y="287"/>
                    <a:pt x="218" y="287"/>
                  </a:cubicBezTo>
                  <a:cubicBezTo>
                    <a:pt x="84" y="287"/>
                    <a:pt x="84" y="287"/>
                    <a:pt x="84" y="287"/>
                  </a:cubicBezTo>
                  <a:cubicBezTo>
                    <a:pt x="84" y="78"/>
                    <a:pt x="84" y="78"/>
                    <a:pt x="84" y="78"/>
                  </a:cubicBezTo>
                  <a:cubicBezTo>
                    <a:pt x="218" y="78"/>
                    <a:pt x="218" y="78"/>
                    <a:pt x="218" y="78"/>
                  </a:cubicBezTo>
                  <a:cubicBezTo>
                    <a:pt x="248" y="78"/>
                    <a:pt x="260" y="91"/>
                    <a:pt x="260" y="126"/>
                  </a:cubicBezTo>
                  <a:lnTo>
                    <a:pt x="260" y="2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8313F940-5692-49BA-A350-AB859961A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8800" y="420688"/>
              <a:ext cx="331788" cy="342900"/>
            </a:xfrm>
            <a:custGeom>
              <a:avLst/>
              <a:gdLst>
                <a:gd name="T0" fmla="*/ 273 w 363"/>
                <a:gd name="T1" fmla="*/ 282 h 373"/>
                <a:gd name="T2" fmla="*/ 146 w 363"/>
                <a:gd name="T3" fmla="*/ 42 h 373"/>
                <a:gd name="T4" fmla="*/ 74 w 363"/>
                <a:gd name="T5" fmla="*/ 0 h 373"/>
                <a:gd name="T6" fmla="*/ 0 w 363"/>
                <a:gd name="T7" fmla="*/ 96 h 373"/>
                <a:gd name="T8" fmla="*/ 0 w 363"/>
                <a:gd name="T9" fmla="*/ 369 h 373"/>
                <a:gd name="T10" fmla="*/ 82 w 363"/>
                <a:gd name="T11" fmla="*/ 369 h 373"/>
                <a:gd name="T12" fmla="*/ 82 w 363"/>
                <a:gd name="T13" fmla="*/ 142 h 373"/>
                <a:gd name="T14" fmla="*/ 81 w 363"/>
                <a:gd name="T15" fmla="*/ 96 h 373"/>
                <a:gd name="T16" fmla="*/ 83 w 363"/>
                <a:gd name="T17" fmla="*/ 87 h 373"/>
                <a:gd name="T18" fmla="*/ 89 w 363"/>
                <a:gd name="T19" fmla="*/ 91 h 373"/>
                <a:gd name="T20" fmla="*/ 217 w 363"/>
                <a:gd name="T21" fmla="*/ 331 h 373"/>
                <a:gd name="T22" fmla="*/ 288 w 363"/>
                <a:gd name="T23" fmla="*/ 373 h 373"/>
                <a:gd name="T24" fmla="*/ 363 w 363"/>
                <a:gd name="T25" fmla="*/ 276 h 373"/>
                <a:gd name="T26" fmla="*/ 363 w 363"/>
                <a:gd name="T27" fmla="*/ 4 h 373"/>
                <a:gd name="T28" fmla="*/ 280 w 363"/>
                <a:gd name="T29" fmla="*/ 4 h 373"/>
                <a:gd name="T30" fmla="*/ 280 w 363"/>
                <a:gd name="T31" fmla="*/ 231 h 373"/>
                <a:gd name="T32" fmla="*/ 282 w 363"/>
                <a:gd name="T33" fmla="*/ 277 h 373"/>
                <a:gd name="T34" fmla="*/ 279 w 363"/>
                <a:gd name="T35" fmla="*/ 286 h 373"/>
                <a:gd name="T36" fmla="*/ 273 w 363"/>
                <a:gd name="T37" fmla="*/ 28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3" h="373">
                  <a:moveTo>
                    <a:pt x="273" y="282"/>
                  </a:moveTo>
                  <a:cubicBezTo>
                    <a:pt x="271" y="278"/>
                    <a:pt x="160" y="63"/>
                    <a:pt x="146" y="42"/>
                  </a:cubicBezTo>
                  <a:cubicBezTo>
                    <a:pt x="130" y="17"/>
                    <a:pt x="111" y="0"/>
                    <a:pt x="74" y="0"/>
                  </a:cubicBezTo>
                  <a:cubicBezTo>
                    <a:pt x="40" y="0"/>
                    <a:pt x="0" y="15"/>
                    <a:pt x="0" y="96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82" y="369"/>
                    <a:pt x="82" y="369"/>
                    <a:pt x="82" y="369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25"/>
                    <a:pt x="81" y="101"/>
                    <a:pt x="81" y="96"/>
                  </a:cubicBezTo>
                  <a:cubicBezTo>
                    <a:pt x="81" y="92"/>
                    <a:pt x="81" y="88"/>
                    <a:pt x="83" y="87"/>
                  </a:cubicBezTo>
                  <a:cubicBezTo>
                    <a:pt x="85" y="86"/>
                    <a:pt x="88" y="88"/>
                    <a:pt x="89" y="91"/>
                  </a:cubicBezTo>
                  <a:cubicBezTo>
                    <a:pt x="91" y="94"/>
                    <a:pt x="195" y="297"/>
                    <a:pt x="217" y="331"/>
                  </a:cubicBezTo>
                  <a:cubicBezTo>
                    <a:pt x="232" y="355"/>
                    <a:pt x="251" y="373"/>
                    <a:pt x="288" y="373"/>
                  </a:cubicBezTo>
                  <a:cubicBezTo>
                    <a:pt x="322" y="373"/>
                    <a:pt x="363" y="357"/>
                    <a:pt x="363" y="276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280" y="4"/>
                    <a:pt x="280" y="4"/>
                    <a:pt x="280" y="4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0" y="248"/>
                    <a:pt x="281" y="272"/>
                    <a:pt x="282" y="277"/>
                  </a:cubicBezTo>
                  <a:cubicBezTo>
                    <a:pt x="282" y="281"/>
                    <a:pt x="282" y="284"/>
                    <a:pt x="279" y="286"/>
                  </a:cubicBezTo>
                  <a:cubicBezTo>
                    <a:pt x="277" y="287"/>
                    <a:pt x="275" y="285"/>
                    <a:pt x="273" y="28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EBE8B024-B444-4D02-8ED3-D4B4C2A08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575" y="423863"/>
              <a:ext cx="292100" cy="334963"/>
            </a:xfrm>
            <a:custGeom>
              <a:avLst/>
              <a:gdLst>
                <a:gd name="T0" fmla="*/ 0 w 184"/>
                <a:gd name="T1" fmla="*/ 0 h 211"/>
                <a:gd name="T2" fmla="*/ 0 w 184"/>
                <a:gd name="T3" fmla="*/ 45 h 211"/>
                <a:gd name="T4" fmla="*/ 68 w 184"/>
                <a:gd name="T5" fmla="*/ 45 h 211"/>
                <a:gd name="T6" fmla="*/ 68 w 184"/>
                <a:gd name="T7" fmla="*/ 211 h 211"/>
                <a:gd name="T8" fmla="*/ 116 w 184"/>
                <a:gd name="T9" fmla="*/ 211 h 211"/>
                <a:gd name="T10" fmla="*/ 116 w 184"/>
                <a:gd name="T11" fmla="*/ 45 h 211"/>
                <a:gd name="T12" fmla="*/ 184 w 184"/>
                <a:gd name="T13" fmla="*/ 45 h 211"/>
                <a:gd name="T14" fmla="*/ 184 w 184"/>
                <a:gd name="T15" fmla="*/ 0 h 211"/>
                <a:gd name="T16" fmla="*/ 0 w 184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6" y="211"/>
                  </a:lnTo>
                  <a:lnTo>
                    <a:pt x="116" y="45"/>
                  </a:lnTo>
                  <a:lnTo>
                    <a:pt x="184" y="45"/>
                  </a:lnTo>
                  <a:lnTo>
                    <a:pt x="1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5331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man Agenda Slide - BH-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153400" cy="4800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301752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084B5D6-E13F-49DD-9723-965CD017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4CCBF6-B1C3-46CC-A9D2-020E438386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7488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 - Human Blue 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AFFD2E5-33AC-4F4C-BEC4-3B2D01B687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72400" y="6556248"/>
            <a:ext cx="4114800" cy="12311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7C81CB-B857-43DB-A5F9-7A9A19A321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825" y="2829025"/>
            <a:ext cx="3657600" cy="12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067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 - Black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AFFD2E5-33AC-4F4C-BEC4-3B2D01B687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72400" y="6556248"/>
            <a:ext cx="4114800" cy="12311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7C81CB-B857-43DB-A5F9-7A9A19A321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825" y="2829025"/>
            <a:ext cx="3657600" cy="12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047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- White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33CCCD6-2B32-724F-8E6B-82620F2B10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26850" y="2714625"/>
            <a:ext cx="4125600" cy="1413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B9257D-02E0-47E5-8066-3653BB63A0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72400" y="6556248"/>
            <a:ext cx="4114800" cy="12311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428847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- Human Blue 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pic>
        <p:nvPicPr>
          <p:cNvPr id="5" name="図 12">
            <a:extLst>
              <a:ext uri="{FF2B5EF4-FFF2-40B4-BE49-F238E27FC236}">
                <a16:creationId xmlns:a16="http://schemas.microsoft.com/office/drawing/2014/main" id="{97CA28FC-98C8-42DD-9BDF-1E0E15F661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32500" y="2720338"/>
            <a:ext cx="4127000" cy="1417323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AFFD2E5-33AC-4F4C-BEC4-3B2D01B687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72400" y="6556248"/>
            <a:ext cx="4114800" cy="12311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412134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- Black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pic>
        <p:nvPicPr>
          <p:cNvPr id="5" name="図 12">
            <a:extLst>
              <a:ext uri="{FF2B5EF4-FFF2-40B4-BE49-F238E27FC236}">
                <a16:creationId xmlns:a16="http://schemas.microsoft.com/office/drawing/2014/main" id="{97CA28FC-98C8-42DD-9BDF-1E0E15F661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32500" y="2720338"/>
            <a:ext cx="4127000" cy="1417323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AFFD2E5-33AC-4F4C-BEC4-3B2D01B687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72400" y="6556248"/>
            <a:ext cx="4114800" cy="12311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222342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1524000" y="673768"/>
            <a:ext cx="9144000" cy="5498432"/>
          </a:xfrm>
          <a:prstGeom prst="rect">
            <a:avLst/>
          </a:prstGeom>
          <a:ln w="38100">
            <a:solidFill>
              <a:schemeClr val="bg1"/>
            </a:solidFill>
            <a:prstDash val="sysDot"/>
          </a:ln>
        </p:spPr>
        <p:txBody>
          <a:bodyPr lIns="90000" anchor="ctr" anchorCtr="1"/>
          <a:lstStyle>
            <a:lvl1pPr marL="0" marR="0" indent="0" algn="l" defTabSz="534552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 i="0" spc="88" baseline="0">
                <a:solidFill>
                  <a:schemeClr val="bg1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534552" indent="0" fontAlgn="ctr">
              <a:spcBef>
                <a:spcPts val="0"/>
              </a:spcBef>
              <a:buFontTx/>
              <a:buNone/>
              <a:defRPr sz="1754" b="0" i="0" spc="88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2pPr>
            <a:lvl3pPr marL="1069105" indent="0" fontAlgn="ctr">
              <a:spcBef>
                <a:spcPts val="0"/>
              </a:spcBef>
              <a:buFontTx/>
              <a:buNone/>
              <a:defRPr sz="1754" b="0" i="0" spc="88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3pPr>
            <a:lvl4pPr marL="1603659" indent="0">
              <a:buFontTx/>
              <a:buNone/>
              <a:defRPr>
                <a:solidFill>
                  <a:schemeClr val="tx2"/>
                </a:solidFill>
              </a:defRPr>
            </a:lvl4pPr>
            <a:lvl5pPr marL="2138212" indent="0"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algn="ctr"/>
            <a:r>
              <a:rPr lang="ja-JP" altLang="en-US" sz="2000" spc="200">
                <a:solidFill>
                  <a:srgbClr val="FFFFFF"/>
                </a:solidFill>
                <a:latin typeface="Arial" panose="020B0604020202020204" pitchFamily="34" charset="0"/>
                <a:ea typeface="HGPGothicE" charset="-128"/>
                <a:cs typeface="Arial" panose="020B0604020202020204" pitchFamily="34" charset="0"/>
              </a:rPr>
              <a:t>［</a:t>
            </a:r>
            <a:r>
              <a:rPr lang="en-US" altLang="ja-JP" sz="2000" spc="200">
                <a:solidFill>
                  <a:srgbClr val="FFFFFF"/>
                </a:solidFill>
                <a:latin typeface="Arial" panose="020B0604020202020204" pitchFamily="34" charset="0"/>
                <a:ea typeface="HGPGothicE" charset="-128"/>
                <a:cs typeface="Arial" panose="020B0604020202020204" pitchFamily="34" charset="0"/>
              </a:rPr>
              <a:t>Photo/Movie</a:t>
            </a:r>
            <a:r>
              <a:rPr lang="ja-JP" altLang="en-US" sz="2000" spc="200">
                <a:solidFill>
                  <a:srgbClr val="FFFFFF"/>
                </a:solidFill>
                <a:latin typeface="Arial" panose="020B0604020202020204" pitchFamily="34" charset="0"/>
                <a:ea typeface="HGPGothicE" charset="-128"/>
                <a:cs typeface="Arial" panose="020B0604020202020204" pitchFamily="34" charset="0"/>
              </a:rPr>
              <a:t>］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1EDD12F-E7E9-46F4-A0A2-8EA6B7B479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3781934-54E2-4A85-90B7-6C4D9224A1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3315B48-646C-4569-A5B1-3E1F043F25F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8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pos="7488" userDrawn="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E70DC4F-2996-4CBA-9314-DA8DDC6172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/>
            </a:lvl1pPr>
          </a:lstStyle>
          <a:p>
            <a:r>
              <a:rPr lang="en-US"/>
              <a:t>Select Image </a:t>
            </a:r>
            <a:br>
              <a:rPr lang="en-US"/>
            </a:br>
            <a:r>
              <a:rPr lang="en-US"/>
              <a:t>(1280x720px @ 96dpi)</a:t>
            </a:r>
          </a:p>
        </p:txBody>
      </p:sp>
    </p:spTree>
    <p:extLst>
      <p:ext uri="{BB962C8B-B14F-4D97-AF65-F5344CB8AC3E}">
        <p14:creationId xmlns:p14="http://schemas.microsoft.com/office/powerpoint/2010/main" val="161037225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1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11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110" indent="-300547" algn="l" defTabSz="914411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11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87" indent="-230704" algn="l" defTabSz="914411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32" indent="-228587" algn="l" defTabSz="914411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9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62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9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1053095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1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11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110" indent="-300547" algn="l" defTabSz="914411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11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87" indent="-230704" algn="l" defTabSz="914411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32" indent="-228587" algn="l" defTabSz="914411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9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62"/>
            <a:r>
              <a:rPr lang="en-US"/>
              <a:t>© 2020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9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97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714189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pos="7488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8CFF88-D122-4C72-90AF-98AEC7B19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28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pos="748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3B5A437-9046-4D9A-B9A8-6545E19F5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827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488" userDrawn="1">
          <p15:clr>
            <a:srgbClr val="FBAE40"/>
          </p15:clr>
        </p15:guide>
        <p15:guide id="4" pos="1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6400800"/>
            <a:ext cx="12192000" cy="45812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81651"/>
            <a:ext cx="709083" cy="1276350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F1B08FBC-0754-4A22-9FF6-E1EB2B13A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F5690AF-F9D3-41D0-AF84-4591497DC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D743AACC-E6A3-4545-99FC-8515D810C3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05" r:id="rId3"/>
    <p:sldLayoutId id="2147483701" r:id="rId4"/>
  </p:sldLayoutIdLst>
  <p:hf hdr="0" dt="0"/>
  <p:txStyles>
    <p:titleStyle>
      <a:lvl1pPr algn="l" defTabSz="609555" rtl="0" eaLnBrk="1" fontAlgn="base" hangingPunct="1">
        <a:spcBef>
          <a:spcPct val="0"/>
        </a:spcBef>
        <a:spcAft>
          <a:spcPct val="0"/>
        </a:spcAft>
        <a:defRPr kumimoji="1" sz="2400" b="0" i="0" kern="1200" spc="200" baseline="0">
          <a:solidFill>
            <a:srgbClr val="404040"/>
          </a:solidFill>
          <a:latin typeface="HGPGothicE" charset="-128"/>
          <a:ea typeface="HGPGothicE" charset="-128"/>
          <a:cs typeface="HGPGothicE" charset="-128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48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74" r:id="rId11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pos="7488" userDrawn="1">
          <p15:clr>
            <a:srgbClr val="F26B43"/>
          </p15:clr>
        </p15:guide>
        <p15:guide id="5" pos="19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6400800"/>
            <a:ext cx="12192000" cy="45812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486400"/>
            <a:ext cx="762000" cy="1371601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F1B08FBC-0754-4A22-9FF6-E1EB2B13A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F5690AF-F9D3-41D0-AF84-4591497DC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18DC6EA-A69D-4D67-A8FB-5DEACE8BC13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6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</p:sldLayoutIdLst>
  <p:hf hdr="0" dt="0"/>
  <p:txStyles>
    <p:titleStyle>
      <a:lvl1pPr algn="l" defTabSz="609555" rtl="0" eaLnBrk="1" fontAlgn="base" hangingPunct="1">
        <a:spcBef>
          <a:spcPct val="0"/>
        </a:spcBef>
        <a:spcAft>
          <a:spcPct val="0"/>
        </a:spcAft>
        <a:defRPr kumimoji="1" sz="2400" b="0" i="0" kern="1200" spc="200" baseline="0">
          <a:solidFill>
            <a:srgbClr val="404040"/>
          </a:solidFill>
          <a:latin typeface="HGPGothicE" charset="-128"/>
          <a:ea typeface="HGPGothicE" charset="-128"/>
          <a:cs typeface="HGPGothicE" charset="-128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6400800"/>
            <a:ext cx="12192000" cy="45812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486400"/>
            <a:ext cx="762000" cy="1371601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F1B08FBC-0754-4A22-9FF6-E1EB2B13A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F5690AF-F9D3-41D0-AF84-4591497DC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670C703-6CA0-47CC-9863-75BA63A4336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87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76" r:id="rId12"/>
  </p:sldLayoutIdLst>
  <p:hf hdr="0" dt="0"/>
  <p:txStyles>
    <p:titleStyle>
      <a:lvl1pPr algn="l" defTabSz="609555" rtl="0" eaLnBrk="1" fontAlgn="base" hangingPunct="1">
        <a:spcBef>
          <a:spcPct val="0"/>
        </a:spcBef>
        <a:spcAft>
          <a:spcPct val="0"/>
        </a:spcAft>
        <a:defRPr kumimoji="1" sz="2400" b="0" i="0" kern="1200" spc="200" baseline="0">
          <a:solidFill>
            <a:srgbClr val="404040"/>
          </a:solidFill>
          <a:latin typeface="HGPGothicE" charset="-128"/>
          <a:ea typeface="HGPGothicE" charset="-128"/>
          <a:cs typeface="HGPGothicE" charset="-128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6400800"/>
            <a:ext cx="12192000" cy="45812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486402"/>
            <a:ext cx="761999" cy="1371599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F1B08FBC-0754-4A22-9FF6-E1EB2B13A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F5690AF-F9D3-41D0-AF84-4591497DC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1747B91-575E-43FE-838A-7834E85DAF5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4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875" r:id="rId12"/>
  </p:sldLayoutIdLst>
  <p:hf hdr="0" dt="0"/>
  <p:txStyles>
    <p:titleStyle>
      <a:lvl1pPr algn="l" defTabSz="609555" rtl="0" eaLnBrk="1" fontAlgn="base" hangingPunct="1">
        <a:spcBef>
          <a:spcPct val="0"/>
        </a:spcBef>
        <a:spcAft>
          <a:spcPct val="0"/>
        </a:spcAft>
        <a:defRPr kumimoji="1" sz="2400" b="0" i="0" kern="1200" spc="200" baseline="0">
          <a:solidFill>
            <a:srgbClr val="404040"/>
          </a:solidFill>
          <a:latin typeface="HGPGothicE" charset="-128"/>
          <a:ea typeface="HGPGothicE" charset="-128"/>
          <a:cs typeface="HGPGothicE" charset="-128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0E8E794-BE56-4FEE-B70C-A1443CE9B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37A2302-E131-483F-9D96-B80667361E8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1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877" r:id="rId10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orient="horz" pos="4032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>
            <a:extLst>
              <a:ext uri="{FF2B5EF4-FFF2-40B4-BE49-F238E27FC236}">
                <a16:creationId xmlns:a16="http://schemas.microsoft.com/office/drawing/2014/main" id="{41D58A3C-E02C-4C9E-81B4-EF78C42B93DA}"/>
              </a:ext>
            </a:extLst>
          </p:cNvPr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2F0E52C-F694-4FD9-8441-2BDF61A42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D2FB1D3-F8C4-4CE8-9D91-71CE28020DC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5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71" r:id="rId3"/>
    <p:sldLayoutId id="2147483867" r:id="rId4"/>
    <p:sldLayoutId id="2147483868" r:id="rId5"/>
    <p:sldLayoutId id="2147483872" r:id="rId6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5A0AD46F-27B4-4E2A-9436-A8D40D192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93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3" r:id="rId2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9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7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143228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</p:sldLayoutIdLst>
  <p:hf hdr="0" dt="0"/>
  <p:txStyles>
    <p:titleStyle>
      <a:lvl1pPr marL="225428" indent="115889" algn="l" defTabSz="609562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62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62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62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62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62" algn="l" defTabSz="609562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24" algn="l" defTabSz="609562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85" algn="l" defTabSz="609562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48" algn="l" defTabSz="609562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71" indent="-226471" algn="l" defTabSz="60956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110" indent="-300547" algn="l" defTabSz="60956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59" indent="-234936" algn="l" defTabSz="60956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87" indent="-230704" algn="l" defTabSz="60956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32" indent="-228587" algn="l" defTabSz="60956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88" indent="-304780" algn="l" defTabSz="609562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51" indent="-304780" algn="l" defTabSz="609562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13" indent="-304780" algn="l" defTabSz="609562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74" indent="-304780" algn="l" defTabSz="609562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6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2" algn="l" defTabSz="60956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4" algn="l" defTabSz="60956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5" algn="l" defTabSz="60956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8" algn="l" defTabSz="60956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9" algn="l" defTabSz="60956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71" algn="l" defTabSz="60956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31" algn="l" defTabSz="60956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93" algn="l" defTabSz="60956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7488">
          <p15:clr>
            <a:srgbClr val="F26B43"/>
          </p15:clr>
        </p15:guide>
        <p15:guide id="5" pos="1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ue.data.gov.bc.ca/dataset" TargetMode="External"/><Relationship Id="rId2" Type="http://schemas.openxmlformats.org/officeDocument/2006/relationships/hyperlink" Target="https://argg.apps.gov.bc.ca/int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gov/api-guidelines/blob/master/government-of-british-columbia-api-guidelines.md" TargetMode="External"/><Relationship Id="rId2" Type="http://schemas.openxmlformats.org/officeDocument/2006/relationships/hyperlink" Target="https://api.bcparks.ca/v1/parks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FD0D8D-9CA1-4678-ADEA-44445694270F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8BCBE-354E-440E-B439-98E96C12C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Bruce Power - Outage AI Project</a:t>
            </a:r>
          </a:p>
        </p:txBody>
      </p:sp>
    </p:spTree>
    <p:extLst>
      <p:ext uri="{BB962C8B-B14F-4D97-AF65-F5344CB8AC3E}">
        <p14:creationId xmlns:p14="http://schemas.microsoft.com/office/powerpoint/2010/main" val="790692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BE8C58-6B52-4DDC-B5E4-F94B18EAB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3944" y="1447800"/>
            <a:ext cx="4833256" cy="4770120"/>
          </a:xfrm>
        </p:spPr>
        <p:txBody>
          <a:bodyPr/>
          <a:lstStyle/>
          <a:p>
            <a:r>
              <a:rPr lang="en-US" dirty="0"/>
              <a:t>2 Virtual Machines</a:t>
            </a:r>
          </a:p>
          <a:p>
            <a:r>
              <a:rPr lang="en-US" dirty="0"/>
              <a:t>Media Storage</a:t>
            </a:r>
          </a:p>
          <a:p>
            <a:pPr lvl="1"/>
            <a:r>
              <a:rPr lang="en-US" dirty="0"/>
              <a:t>Preview on Tier 3</a:t>
            </a:r>
          </a:p>
          <a:p>
            <a:pPr lvl="1"/>
            <a:r>
              <a:rPr lang="en-US" dirty="0"/>
              <a:t>Original Files on Object Storage</a:t>
            </a:r>
          </a:p>
          <a:p>
            <a:r>
              <a:rPr lang="en-US" dirty="0"/>
              <a:t>Costs</a:t>
            </a:r>
          </a:p>
          <a:p>
            <a:pPr lvl="1"/>
            <a:r>
              <a:rPr lang="en-US" dirty="0"/>
              <a:t>VM ~ $1000/month</a:t>
            </a:r>
          </a:p>
          <a:p>
            <a:pPr lvl="1"/>
            <a:r>
              <a:rPr lang="en-US" dirty="0"/>
              <a:t>Tier 3 Storage 50GB - $27.5 /month</a:t>
            </a:r>
          </a:p>
          <a:p>
            <a:pPr lvl="1"/>
            <a:r>
              <a:rPr lang="en-US" dirty="0"/>
              <a:t>Object Store 1TB - $70/month</a:t>
            </a:r>
          </a:p>
          <a:p>
            <a:pPr lvl="1"/>
            <a:r>
              <a:rPr lang="en-US" dirty="0"/>
              <a:t>Optional </a:t>
            </a:r>
            <a:r>
              <a:rPr lang="en-US" dirty="0" err="1"/>
              <a:t>Montala</a:t>
            </a:r>
            <a:r>
              <a:rPr lang="en-US" dirty="0"/>
              <a:t> Support Costs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B71551-61ED-4400-8EF8-48C475B201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ECDA4-721D-4837-AB9C-F90D732D61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E37AC7-A9D2-4397-BF48-7E3D9E96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Option – Virtual Machines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9BBD06-67B4-407C-8B11-422A8A352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96" y="1671979"/>
            <a:ext cx="5163004" cy="403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38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BE8C58-6B52-4DDC-B5E4-F94B18EAB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324" y="1591736"/>
            <a:ext cx="4833256" cy="4770120"/>
          </a:xfrm>
        </p:spPr>
        <p:txBody>
          <a:bodyPr/>
          <a:lstStyle/>
          <a:p>
            <a:r>
              <a:rPr lang="en-US" dirty="0"/>
              <a:t>Larger spec containers</a:t>
            </a:r>
          </a:p>
          <a:p>
            <a:r>
              <a:rPr lang="en-US" dirty="0"/>
              <a:t>S3FS driver for S3 volume mount</a:t>
            </a:r>
          </a:p>
          <a:p>
            <a:r>
              <a:rPr lang="en-US" dirty="0"/>
              <a:t>Need a POC</a:t>
            </a:r>
          </a:p>
          <a:p>
            <a:r>
              <a:rPr lang="en-US" dirty="0"/>
              <a:t>No CDN Integration</a:t>
            </a:r>
          </a:p>
          <a:p>
            <a:r>
              <a:rPr lang="en-US" dirty="0"/>
              <a:t>Costs</a:t>
            </a:r>
          </a:p>
          <a:p>
            <a:pPr lvl="1"/>
            <a:r>
              <a:rPr lang="en-US" dirty="0"/>
              <a:t>Containers &amp; Local Storage - TBD</a:t>
            </a:r>
          </a:p>
          <a:p>
            <a:pPr lvl="1"/>
            <a:r>
              <a:rPr lang="en-US" dirty="0"/>
              <a:t>Object Store 1TB - $70/month</a:t>
            </a:r>
          </a:p>
          <a:p>
            <a:pPr lvl="1"/>
            <a:r>
              <a:rPr lang="en-US" dirty="0"/>
              <a:t>Optional </a:t>
            </a:r>
            <a:r>
              <a:rPr lang="en-US" dirty="0" err="1"/>
              <a:t>Montala</a:t>
            </a:r>
            <a:r>
              <a:rPr lang="en-US" dirty="0"/>
              <a:t> Support Costs </a:t>
            </a:r>
          </a:p>
          <a:p>
            <a:pPr marL="609556" lvl="1" indent="0">
              <a:buNone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B71551-61ED-4400-8EF8-48C475B201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ECDA4-721D-4837-AB9C-F90D732D61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E37AC7-A9D2-4397-BF48-7E3D9E96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Option – </a:t>
            </a:r>
            <a:r>
              <a:rPr lang="en-US" dirty="0" err="1"/>
              <a:t>Openshift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E8A19-9192-4EB2-BCE1-4B5259FBD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34" y="1588004"/>
            <a:ext cx="5152166" cy="402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0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BE8C58-6B52-4DDC-B5E4-F94B18EAB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324" y="1591736"/>
            <a:ext cx="4833256" cy="4770120"/>
          </a:xfrm>
        </p:spPr>
        <p:txBody>
          <a:bodyPr/>
          <a:lstStyle/>
          <a:p>
            <a:r>
              <a:rPr lang="en-US" dirty="0"/>
              <a:t>Azure Container Instances/ Azure VM</a:t>
            </a:r>
          </a:p>
          <a:p>
            <a:r>
              <a:rPr lang="en-US" dirty="0"/>
              <a:t>Need a POC</a:t>
            </a:r>
          </a:p>
          <a:p>
            <a:r>
              <a:rPr lang="en-US" dirty="0"/>
              <a:t>Azure storage HOT &amp; COLD</a:t>
            </a:r>
          </a:p>
          <a:p>
            <a:r>
              <a:rPr lang="en-US" dirty="0"/>
              <a:t>Integration with Azure CDN</a:t>
            </a:r>
          </a:p>
          <a:p>
            <a:r>
              <a:rPr lang="en-US" dirty="0"/>
              <a:t>Canadian Data Center </a:t>
            </a:r>
          </a:p>
          <a:p>
            <a:r>
              <a:rPr lang="en-US" dirty="0"/>
              <a:t>Costs</a:t>
            </a:r>
          </a:p>
          <a:p>
            <a:pPr lvl="1"/>
            <a:r>
              <a:rPr lang="en-US" dirty="0"/>
              <a:t>Compute ~ $400/month</a:t>
            </a:r>
          </a:p>
          <a:p>
            <a:pPr lvl="1"/>
            <a:r>
              <a:rPr lang="en-US" dirty="0"/>
              <a:t>HOT Storage 50GB - $5 /month</a:t>
            </a:r>
          </a:p>
          <a:p>
            <a:pPr lvl="1"/>
            <a:r>
              <a:rPr lang="en-US" dirty="0"/>
              <a:t>COLD Storage 1TB - $80/month</a:t>
            </a:r>
          </a:p>
          <a:p>
            <a:pPr lvl="1"/>
            <a:r>
              <a:rPr lang="en-US" dirty="0"/>
              <a:t>Optional </a:t>
            </a:r>
            <a:r>
              <a:rPr lang="en-US" dirty="0" err="1"/>
              <a:t>Montala</a:t>
            </a:r>
            <a:r>
              <a:rPr lang="en-US" dirty="0"/>
              <a:t> Support Costs </a:t>
            </a:r>
          </a:p>
          <a:p>
            <a:pPr lvl="1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B71551-61ED-4400-8EF8-48C475B201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ECDA4-721D-4837-AB9C-F90D732D61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E37AC7-A9D2-4397-BF48-7E3D9E96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Option – Azure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2F267-DA75-48A9-A9AE-5D3CA1A9C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96" y="1354739"/>
            <a:ext cx="5847550" cy="457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37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B0EE9B-BBD1-449D-82E1-85CFC5624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5013649" cy="4770120"/>
          </a:xfrm>
        </p:spPr>
        <p:txBody>
          <a:bodyPr/>
          <a:lstStyle/>
          <a:p>
            <a:r>
              <a:rPr lang="en-US" dirty="0"/>
              <a:t>Custom web site </a:t>
            </a:r>
          </a:p>
          <a:p>
            <a:r>
              <a:rPr lang="en-US" dirty="0"/>
              <a:t>Simple browser and search</a:t>
            </a:r>
          </a:p>
          <a:p>
            <a:r>
              <a:rPr lang="en-US" dirty="0"/>
              <a:t>Preview files on local storage (copy of Resource Space file share)</a:t>
            </a:r>
          </a:p>
          <a:p>
            <a:r>
              <a:rPr lang="en-US" dirty="0"/>
              <a:t>Offline downloading original files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6C6F59-E32D-4299-980E-3E5159C49A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DD9C6-3AD0-406F-9773-3677CD55DF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8294CC-0E19-456E-9E64-D8BB5649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Facing Access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E9236-C3BD-4073-9133-5154EE17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740" y="640080"/>
            <a:ext cx="1365754" cy="59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31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BC365A-47E0-4B2C-A491-E7C519B495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9FA96-9EB4-478B-9ED3-E579E9FFE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69331B-89D5-4A25-B323-2FE3D3B5F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Tool – Scope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B6BAC3-E50E-4B52-B2F2-700B92FDC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1387332"/>
            <a:ext cx="6403139" cy="5411945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243C93C-7C4E-4690-AB48-116E68492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2494" y="1387332"/>
            <a:ext cx="4833256" cy="4770120"/>
          </a:xfrm>
        </p:spPr>
        <p:txBody>
          <a:bodyPr/>
          <a:lstStyle/>
          <a:p>
            <a:r>
              <a:rPr lang="en-US" dirty="0"/>
              <a:t>Single Platform</a:t>
            </a:r>
          </a:p>
          <a:p>
            <a:r>
              <a:rPr lang="en-US" dirty="0"/>
              <a:t>Container friendly</a:t>
            </a:r>
          </a:p>
          <a:p>
            <a:r>
              <a:rPr lang="en-US" dirty="0"/>
              <a:t>Notifications</a:t>
            </a:r>
          </a:p>
          <a:p>
            <a:r>
              <a:rPr lang="en-US" dirty="0"/>
              <a:t>Easy to troubleshoot</a:t>
            </a:r>
          </a:p>
          <a:p>
            <a:r>
              <a:rPr lang="en-US" dirty="0"/>
              <a:t>Scheduler</a:t>
            </a:r>
          </a:p>
          <a:p>
            <a:r>
              <a:rPr lang="en-US" dirty="0"/>
              <a:t>Retry Logic</a:t>
            </a:r>
          </a:p>
          <a:p>
            <a:r>
              <a:rPr lang="en-US" dirty="0"/>
              <a:t>Support API Connectors</a:t>
            </a:r>
          </a:p>
          <a:p>
            <a:r>
              <a:rPr lang="en-US" dirty="0"/>
              <a:t>Visual Dashboard/Remote Administration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61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0488C7-B367-4E7A-965D-A688DBA3BB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EA807-C440-412A-B448-8ED67D2D1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1DC77B-8598-475A-A1E6-86A1CFA3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ETL Platforms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561085B-4512-436E-95C1-E292F368D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089674"/>
              </p:ext>
            </p:extLst>
          </p:nvPr>
        </p:nvGraphicFramePr>
        <p:xfrm>
          <a:off x="302003" y="1055225"/>
          <a:ext cx="10813408" cy="5487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577">
                  <a:extLst>
                    <a:ext uri="{9D8B030D-6E8A-4147-A177-3AD203B41FA5}">
                      <a16:colId xmlns:a16="http://schemas.microsoft.com/office/drawing/2014/main" val="2500361767"/>
                    </a:ext>
                  </a:extLst>
                </a:gridCol>
                <a:gridCol w="1182848">
                  <a:extLst>
                    <a:ext uri="{9D8B030D-6E8A-4147-A177-3AD203B41FA5}">
                      <a16:colId xmlns:a16="http://schemas.microsoft.com/office/drawing/2014/main" val="1201875900"/>
                    </a:ext>
                  </a:extLst>
                </a:gridCol>
                <a:gridCol w="2013357">
                  <a:extLst>
                    <a:ext uri="{9D8B030D-6E8A-4147-A177-3AD203B41FA5}">
                      <a16:colId xmlns:a16="http://schemas.microsoft.com/office/drawing/2014/main" val="1937955939"/>
                    </a:ext>
                  </a:extLst>
                </a:gridCol>
                <a:gridCol w="5922626">
                  <a:extLst>
                    <a:ext uri="{9D8B030D-6E8A-4147-A177-3AD203B41FA5}">
                      <a16:colId xmlns:a16="http://schemas.microsoft.com/office/drawing/2014/main" val="3106028259"/>
                    </a:ext>
                  </a:extLst>
                </a:gridCol>
              </a:tblGrid>
              <a:tr h="345737">
                <a:tc>
                  <a:txBody>
                    <a:bodyPr/>
                    <a:lstStyle/>
                    <a:p>
                      <a:r>
                        <a:rPr lang="en-US" sz="1600" dirty="0"/>
                        <a:t>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Container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689475"/>
                  </a:ext>
                </a:extLst>
              </a:tr>
              <a:tr h="80320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Workflow Task Orchestration/Scheduling platform. ETL Pipelines built using custom code. Management UI included for monitoring. Error handling, notification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378467"/>
                  </a:ext>
                </a:extLst>
              </a:tr>
              <a:tr h="59962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Workflow Task Orchestration/Scheduling platform. ETL Pipelines built using custom code. Management UI included for monitoring. Error handling, notification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527515"/>
                  </a:ext>
                </a:extLst>
              </a:tr>
              <a:tr h="80320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Ingestion platform used for data warehouses. Large number of connectors. Management UI included. No support for pipelines and relies on orchestration tools like </a:t>
                      </a:r>
                      <a:r>
                        <a:rPr lang="en-US" sz="1600" dirty="0" err="1"/>
                        <a:t>AirFlow</a:t>
                      </a:r>
                      <a:r>
                        <a:rPr lang="en-US" sz="1600" dirty="0"/>
                        <a:t> for further processing. Error handling, notification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356287"/>
                  </a:ext>
                </a:extLst>
              </a:tr>
              <a:tr h="564395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CLI based ETL platform. No orchestration or monitoring. Largest support for connectors. No management UI. No pipeline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713046"/>
                  </a:ext>
                </a:extLst>
              </a:tr>
              <a:tr h="803202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ETL platform including orchestration. Built on top of Singer. Management UI included. No pipeline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399013"/>
                  </a:ext>
                </a:extLst>
              </a:tr>
              <a:tr h="803202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ETL Platform with visual authoring of pipelines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939736"/>
                  </a:ext>
                </a:extLst>
              </a:tr>
            </a:tbl>
          </a:graphicData>
        </a:graphic>
      </p:graphicFrame>
      <p:pic>
        <p:nvPicPr>
          <p:cNvPr id="1026" name="Picture 2" descr="Apache Airflow - Wikipedia">
            <a:extLst>
              <a:ext uri="{FF2B5EF4-FFF2-40B4-BE49-F238E27FC236}">
                <a16:creationId xmlns:a16="http://schemas.microsoft.com/office/drawing/2014/main" id="{10E035DA-C528-4C6B-B005-B77376EB5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07" y="1584430"/>
            <a:ext cx="1115679" cy="42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roduction - Airbyte Documentation">
            <a:extLst>
              <a:ext uri="{FF2B5EF4-FFF2-40B4-BE49-F238E27FC236}">
                <a16:creationId xmlns:a16="http://schemas.microsoft.com/office/drawing/2014/main" id="{3406D0F8-8B32-4A9B-A13F-E95602FBF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32" y="3298583"/>
            <a:ext cx="1497925" cy="35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is Just in from Stitch: Introducing Singer, Open Source ETL">
            <a:extLst>
              <a:ext uri="{FF2B5EF4-FFF2-40B4-BE49-F238E27FC236}">
                <a16:creationId xmlns:a16="http://schemas.microsoft.com/office/drawing/2014/main" id="{131D934A-9E64-4829-BBD7-332622119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58" y="4313349"/>
            <a:ext cx="1101062" cy="44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pache NiFi">
            <a:extLst>
              <a:ext uri="{FF2B5EF4-FFF2-40B4-BE49-F238E27FC236}">
                <a16:creationId xmlns:a16="http://schemas.microsoft.com/office/drawing/2014/main" id="{8A9370EE-B7C8-40DC-8463-A9FD5ADA2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41" y="5802775"/>
            <a:ext cx="1106474" cy="46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spotify/luigi: Luigi is a Python module that helps you build  complex pipelines of batch jobs. It handles dependency resolution, workflow  management, visualization etc. It also comes with Hadoop support built">
            <a:extLst>
              <a:ext uri="{FF2B5EF4-FFF2-40B4-BE49-F238E27FC236}">
                <a16:creationId xmlns:a16="http://schemas.microsoft.com/office/drawing/2014/main" id="{93147347-B95A-4E1B-96BC-4F8382768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97" y="2421693"/>
            <a:ext cx="872455" cy="46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eltano: ELT for the DataOps era">
            <a:extLst>
              <a:ext uri="{FF2B5EF4-FFF2-40B4-BE49-F238E27FC236}">
                <a16:creationId xmlns:a16="http://schemas.microsoft.com/office/drawing/2014/main" id="{54FB6D96-ED8E-4CA7-B6BA-543095A2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40" y="5077578"/>
            <a:ext cx="1432615" cy="40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052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BC365A-47E0-4B2C-A491-E7C519B495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9FA96-9EB4-478B-9ED3-E579E9FFE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69331B-89D5-4A25-B323-2FE3D3B5F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Tool – Apache Airflow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243C93C-7C4E-4690-AB48-116E68492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2512" y="1634219"/>
            <a:ext cx="3026501" cy="3164283"/>
          </a:xfrm>
        </p:spPr>
        <p:txBody>
          <a:bodyPr/>
          <a:lstStyle/>
          <a:p>
            <a:r>
              <a:rPr lang="en-US" dirty="0"/>
              <a:t>Scalable </a:t>
            </a:r>
          </a:p>
          <a:p>
            <a:r>
              <a:rPr lang="en-US" dirty="0"/>
              <a:t>Container friendly</a:t>
            </a:r>
          </a:p>
          <a:p>
            <a:r>
              <a:rPr lang="en-US" dirty="0"/>
              <a:t>Python pipelines for data transformation</a:t>
            </a:r>
          </a:p>
          <a:p>
            <a:r>
              <a:rPr lang="en-US" dirty="0"/>
              <a:t>Supports HTTP Connector</a:t>
            </a:r>
          </a:p>
          <a:p>
            <a:r>
              <a:rPr lang="en-US" dirty="0"/>
              <a:t>Operations  Dashboard</a:t>
            </a:r>
          </a:p>
          <a:p>
            <a:r>
              <a:rPr lang="en-US" dirty="0"/>
              <a:t>Failure Notifications</a:t>
            </a:r>
          </a:p>
          <a:p>
            <a:r>
              <a:rPr lang="en-US" dirty="0"/>
              <a:t>Scheduler</a:t>
            </a:r>
          </a:p>
          <a:p>
            <a:pPr lvl="1"/>
            <a:endParaRPr lang="en-US" dirty="0"/>
          </a:p>
        </p:txBody>
      </p:sp>
      <p:pic>
        <p:nvPicPr>
          <p:cNvPr id="2050" name="Picture 2" descr="Airflow 2.0 Home">
            <a:extLst>
              <a:ext uri="{FF2B5EF4-FFF2-40B4-BE49-F238E27FC236}">
                <a16:creationId xmlns:a16="http://schemas.microsoft.com/office/drawing/2014/main" id="{47062D39-0200-4423-87FB-C0C5E2FF7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25541"/>
            <a:ext cx="8293916" cy="379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395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BC365A-47E0-4B2C-A491-E7C519B495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9FA96-9EB4-478B-9ED3-E579E9FFE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69331B-89D5-4A25-B323-2FE3D3B5F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Tool – Apache Airflow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243C93C-7C4E-4690-AB48-116E68492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2494" y="1387332"/>
            <a:ext cx="4833256" cy="4770120"/>
          </a:xfrm>
        </p:spPr>
        <p:txBody>
          <a:bodyPr/>
          <a:lstStyle/>
          <a:p>
            <a:r>
              <a:rPr lang="en-US" dirty="0"/>
              <a:t>Visual representation of pipeline</a:t>
            </a:r>
          </a:p>
          <a:p>
            <a:r>
              <a:rPr lang="en-US" dirty="0"/>
              <a:t>Click on task for status/error logs</a:t>
            </a:r>
          </a:p>
          <a:p>
            <a:r>
              <a:rPr lang="en-US" dirty="0"/>
              <a:t>Metrics at the task level</a:t>
            </a:r>
          </a:p>
          <a:p>
            <a:r>
              <a:rPr lang="en-US" dirty="0"/>
              <a:t>Manage connection information</a:t>
            </a:r>
          </a:p>
          <a:p>
            <a:r>
              <a:rPr lang="en-US" dirty="0"/>
              <a:t>Configure retry logic</a:t>
            </a:r>
          </a:p>
          <a:p>
            <a:r>
              <a:rPr lang="en-US" dirty="0"/>
              <a:t>Navigate logs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2052" name="Picture 4" descr="Airflow 2.0 Task Groups">
            <a:extLst>
              <a:ext uri="{FF2B5EF4-FFF2-40B4-BE49-F238E27FC236}">
                <a16:creationId xmlns:a16="http://schemas.microsoft.com/office/drawing/2014/main" id="{15E3E266-2EF3-4F92-9B6E-D220F91D29B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47" y="1415130"/>
            <a:ext cx="6352291" cy="512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610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827D8A-F1C6-4407-BD90-10395C8346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A9FB2-2A8B-4895-B8A9-1DEAC69397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1A7119-8A25-4D05-B3DC-337653FF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Logic App / Azure Data Factory</a:t>
            </a:r>
          </a:p>
        </p:txBody>
      </p:sp>
      <p:pic>
        <p:nvPicPr>
          <p:cNvPr id="3074" name="Picture 2" descr="Logic Apps Designer - example workflow">
            <a:extLst>
              <a:ext uri="{FF2B5EF4-FFF2-40B4-BE49-F238E27FC236}">
                <a16:creationId xmlns:a16="http://schemas.microsoft.com/office/drawing/2014/main" id="{50B2D6BD-196F-4C0E-A147-ABABA6E49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01848"/>
            <a:ext cx="6710847" cy="494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FBEAEFB-2AA3-4FBE-B267-36AF1C8ED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120" y="1615558"/>
            <a:ext cx="3425276" cy="3164283"/>
          </a:xfrm>
        </p:spPr>
        <p:txBody>
          <a:bodyPr/>
          <a:lstStyle/>
          <a:p>
            <a:r>
              <a:rPr lang="en-US" dirty="0"/>
              <a:t>Software as a Service</a:t>
            </a:r>
          </a:p>
          <a:p>
            <a:r>
              <a:rPr lang="en-US" dirty="0"/>
              <a:t>Visual no-code authoring</a:t>
            </a:r>
          </a:p>
          <a:p>
            <a:r>
              <a:rPr lang="en-US" dirty="0"/>
              <a:t>Monitoring dashboard</a:t>
            </a:r>
          </a:p>
          <a:p>
            <a:r>
              <a:rPr lang="en-US" dirty="0"/>
              <a:t>Failure Notifications</a:t>
            </a:r>
          </a:p>
          <a:p>
            <a:r>
              <a:rPr lang="en-US" dirty="0"/>
              <a:t>Visual debugging</a:t>
            </a:r>
          </a:p>
          <a:p>
            <a:r>
              <a:rPr lang="en-US" dirty="0"/>
              <a:t>Pay per action/step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797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827D8A-F1C6-4407-BD90-10395C8346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A9FB2-2A8B-4895-B8A9-1DEAC69397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1A7119-8A25-4D05-B3DC-337653FF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Strapi</a:t>
            </a:r>
            <a:r>
              <a:rPr lang="en-US" dirty="0"/>
              <a:t> Page Content Design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FBEAEFB-2AA3-4FBE-B267-36AF1C8ED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513" y="1464556"/>
            <a:ext cx="3425276" cy="3164283"/>
          </a:xfrm>
        </p:spPr>
        <p:txBody>
          <a:bodyPr/>
          <a:lstStyle/>
          <a:p>
            <a:r>
              <a:rPr lang="en-US" dirty="0" err="1"/>
              <a:t>Strapi</a:t>
            </a:r>
            <a:r>
              <a:rPr lang="en-US" dirty="0"/>
              <a:t> has no concept of sites or pages</a:t>
            </a:r>
          </a:p>
          <a:p>
            <a:r>
              <a:rPr lang="en-US" dirty="0"/>
              <a:t>Implement content types</a:t>
            </a:r>
          </a:p>
          <a:p>
            <a:r>
              <a:rPr lang="en-US" dirty="0"/>
              <a:t>Detail based on ease of maintenance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92402B-2B4B-403D-8972-24BC70BFF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78" y="1454283"/>
            <a:ext cx="6873001" cy="4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35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A416F7-E296-41E4-B4F5-15BB915988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2053AD-F58E-4112-B37B-D27D9816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5889C-32CC-4AA2-BA95-203666FDF99B}"/>
              </a:ext>
            </a:extLst>
          </p:cNvPr>
          <p:cNvSpPr txBox="1"/>
          <p:nvPr/>
        </p:nvSpPr>
        <p:spPr>
          <a:xfrm>
            <a:off x="7800975" y="1120676"/>
            <a:ext cx="42576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Redis cache may not be required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Uses Existing API Gateway</a:t>
            </a:r>
          </a:p>
          <a:p>
            <a:pPr marL="285750" indent="-285750">
              <a:buFontTx/>
              <a:buChar char="-"/>
            </a:pPr>
            <a:r>
              <a:rPr lang="en-US" dirty="0"/>
              <a:t>Search engine SOLR(on-premise) vs </a:t>
            </a:r>
            <a:r>
              <a:rPr lang="en-US" dirty="0" err="1"/>
              <a:t>Algolia</a:t>
            </a:r>
            <a:r>
              <a:rPr lang="en-US" dirty="0"/>
              <a:t>(cloud)</a:t>
            </a:r>
          </a:p>
          <a:p>
            <a:pPr marL="285750" indent="-285750">
              <a:buFontTx/>
              <a:buChar char="-"/>
            </a:pPr>
            <a:r>
              <a:rPr lang="en-US" dirty="0"/>
              <a:t>Staging site needs to be secured with </a:t>
            </a:r>
            <a:r>
              <a:rPr lang="en-US" dirty="0" err="1"/>
              <a:t>KeyCloak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Static Site Generator invoked on changes (except Alerts/Search)</a:t>
            </a:r>
          </a:p>
          <a:p>
            <a:pPr marL="285750" indent="-285750">
              <a:buFontTx/>
              <a:buChar char="-"/>
            </a:pPr>
            <a:r>
              <a:rPr lang="en-US" dirty="0"/>
              <a:t>ETL Tool (if is this needed) – need to research data sets</a:t>
            </a:r>
          </a:p>
          <a:p>
            <a:pPr marL="285750" indent="-285750">
              <a:buFontTx/>
              <a:buChar char="-"/>
            </a:pPr>
            <a:r>
              <a:rPr lang="en-US" dirty="0"/>
              <a:t>Admin site can possibly leverage existing platforms like Intranet/SharePoint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D0D862-2ED0-4ACA-A909-5C87F6A02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98" y="1058060"/>
            <a:ext cx="6868379" cy="577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50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B64C78-9AFF-472A-9E63-858F535073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D226C-F4ED-426F-8DD0-8733D1F6BE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184C2-0B05-488C-95A5-B9B5CA71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002" y="1895314"/>
            <a:ext cx="4851909" cy="4342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F487E0-6538-4F03-9B92-AC0F7C68F4DA}"/>
              </a:ext>
            </a:extLst>
          </p:cNvPr>
          <p:cNvSpPr/>
          <p:nvPr/>
        </p:nvSpPr>
        <p:spPr>
          <a:xfrm>
            <a:off x="5108895" y="1820412"/>
            <a:ext cx="4999839" cy="45300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0FAF9-623E-4101-8FD1-1F3B17D0B64A}"/>
              </a:ext>
            </a:extLst>
          </p:cNvPr>
          <p:cNvSpPr/>
          <p:nvPr/>
        </p:nvSpPr>
        <p:spPr>
          <a:xfrm>
            <a:off x="5127071" y="2290195"/>
            <a:ext cx="4999839" cy="152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F8DE3A-ACB6-4F11-A7FD-862C79BCBABC}"/>
              </a:ext>
            </a:extLst>
          </p:cNvPr>
          <p:cNvSpPr/>
          <p:nvPr/>
        </p:nvSpPr>
        <p:spPr>
          <a:xfrm>
            <a:off x="5127071" y="2517497"/>
            <a:ext cx="4999839" cy="351418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7FF199-A2DB-4D47-933B-5CBEA8F25B4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350203" y="1905534"/>
            <a:ext cx="1758692" cy="14138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BA82AF-C776-4ED8-8771-555E10950960}"/>
              </a:ext>
            </a:extLst>
          </p:cNvPr>
          <p:cNvSpPr txBox="1"/>
          <p:nvPr/>
        </p:nvSpPr>
        <p:spPr>
          <a:xfrm>
            <a:off x="2231472" y="1699777"/>
            <a:ext cx="104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Header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38B73A-AE7A-4421-B56B-6BF14961E860}"/>
              </a:ext>
            </a:extLst>
          </p:cNvPr>
          <p:cNvCxnSpPr>
            <a:cxnSpLocks/>
          </p:cNvCxnSpPr>
          <p:nvPr/>
        </p:nvCxnSpPr>
        <p:spPr>
          <a:xfrm>
            <a:off x="3445079" y="2313582"/>
            <a:ext cx="1521204" cy="6889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7590AB-408F-4CD7-B2AC-EB34D43AF422}"/>
              </a:ext>
            </a:extLst>
          </p:cNvPr>
          <p:cNvSpPr txBox="1"/>
          <p:nvPr/>
        </p:nvSpPr>
        <p:spPr>
          <a:xfrm>
            <a:off x="2231472" y="2112845"/>
            <a:ext cx="13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Navigation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486509-2472-4CDF-ACFC-4BD4FC7A0B4A}"/>
              </a:ext>
            </a:extLst>
          </p:cNvPr>
          <p:cNvCxnSpPr>
            <a:cxnSpLocks/>
          </p:cNvCxnSpPr>
          <p:nvPr/>
        </p:nvCxnSpPr>
        <p:spPr>
          <a:xfrm>
            <a:off x="3330330" y="3146672"/>
            <a:ext cx="163595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FDF4A0-8263-465C-85F5-3A519E480212}"/>
              </a:ext>
            </a:extLst>
          </p:cNvPr>
          <p:cNvSpPr txBox="1"/>
          <p:nvPr/>
        </p:nvSpPr>
        <p:spPr>
          <a:xfrm>
            <a:off x="1635853" y="2945935"/>
            <a:ext cx="180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Page Template</a:t>
            </a:r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02E98CE6-E557-42F0-9E62-AC43783B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40080"/>
            <a:ext cx="11582400" cy="552204"/>
          </a:xfrm>
        </p:spPr>
        <p:txBody>
          <a:bodyPr/>
          <a:lstStyle/>
          <a:p>
            <a:r>
              <a:rPr lang="en-US" dirty="0" err="1"/>
              <a:t>Strapi</a:t>
            </a:r>
            <a:r>
              <a:rPr lang="en-US" dirty="0"/>
              <a:t> Content Types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910C48-002A-4F68-9F8C-948B0B42A617}"/>
              </a:ext>
            </a:extLst>
          </p:cNvPr>
          <p:cNvSpPr/>
          <p:nvPr/>
        </p:nvSpPr>
        <p:spPr>
          <a:xfrm>
            <a:off x="5182792" y="2591851"/>
            <a:ext cx="957750" cy="338111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004127-80AB-4737-9279-D2CB0E5265F6}"/>
              </a:ext>
            </a:extLst>
          </p:cNvPr>
          <p:cNvSpPr/>
          <p:nvPr/>
        </p:nvSpPr>
        <p:spPr>
          <a:xfrm>
            <a:off x="6192474" y="2761029"/>
            <a:ext cx="2725024" cy="66797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90F532-5060-4304-9B92-DA3F07985AE0}"/>
              </a:ext>
            </a:extLst>
          </p:cNvPr>
          <p:cNvSpPr/>
          <p:nvPr/>
        </p:nvSpPr>
        <p:spPr>
          <a:xfrm>
            <a:off x="8969430" y="2901544"/>
            <a:ext cx="1061481" cy="126778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CC98FD-5785-4C11-86DC-DC1D83AD34E1}"/>
              </a:ext>
            </a:extLst>
          </p:cNvPr>
          <p:cNvSpPr/>
          <p:nvPr/>
        </p:nvSpPr>
        <p:spPr>
          <a:xfrm>
            <a:off x="8995396" y="4234472"/>
            <a:ext cx="1061481" cy="126778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4A1D3F-C67A-4EA0-A621-0C5AA2B3C380}"/>
              </a:ext>
            </a:extLst>
          </p:cNvPr>
          <p:cNvCxnSpPr>
            <a:cxnSpLocks/>
          </p:cNvCxnSpPr>
          <p:nvPr/>
        </p:nvCxnSpPr>
        <p:spPr>
          <a:xfrm flipV="1">
            <a:off x="3171039" y="3492446"/>
            <a:ext cx="2105636" cy="108838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718C4D9-CACD-45C0-8990-F0AA872EC9ED}"/>
              </a:ext>
            </a:extLst>
          </p:cNvPr>
          <p:cNvSpPr txBox="1"/>
          <p:nvPr/>
        </p:nvSpPr>
        <p:spPr>
          <a:xfrm>
            <a:off x="1732088" y="4674509"/>
            <a:ext cx="1887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Components 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Eg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Rich Text, Image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etc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B2CFB5-1798-428B-8102-1550E5344109}"/>
              </a:ext>
            </a:extLst>
          </p:cNvPr>
          <p:cNvCxnSpPr>
            <a:cxnSpLocks/>
          </p:cNvCxnSpPr>
          <p:nvPr/>
        </p:nvCxnSpPr>
        <p:spPr>
          <a:xfrm flipV="1">
            <a:off x="3323439" y="3144826"/>
            <a:ext cx="3106317" cy="158840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E5B9A5C-8FC0-4AB6-A4AA-4C9AF371F085}"/>
              </a:ext>
            </a:extLst>
          </p:cNvPr>
          <p:cNvSpPr/>
          <p:nvPr/>
        </p:nvSpPr>
        <p:spPr>
          <a:xfrm>
            <a:off x="6184878" y="3429000"/>
            <a:ext cx="2725024" cy="66797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73F557-E687-4ACE-9B69-A654DEF2D7C8}"/>
              </a:ext>
            </a:extLst>
          </p:cNvPr>
          <p:cNvSpPr/>
          <p:nvPr/>
        </p:nvSpPr>
        <p:spPr>
          <a:xfrm>
            <a:off x="6184878" y="4162117"/>
            <a:ext cx="2725024" cy="181084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767C04D-108E-4BCF-958B-F1014DB0F4A6}"/>
              </a:ext>
            </a:extLst>
          </p:cNvPr>
          <p:cNvCxnSpPr>
            <a:cxnSpLocks/>
          </p:cNvCxnSpPr>
          <p:nvPr/>
        </p:nvCxnSpPr>
        <p:spPr>
          <a:xfrm flipV="1">
            <a:off x="3350203" y="3627893"/>
            <a:ext cx="3231953" cy="122459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B6E58EA-6533-4A11-8211-6A9D4D9CCF50}"/>
              </a:ext>
            </a:extLst>
          </p:cNvPr>
          <p:cNvCxnSpPr>
            <a:cxnSpLocks/>
          </p:cNvCxnSpPr>
          <p:nvPr/>
        </p:nvCxnSpPr>
        <p:spPr>
          <a:xfrm flipV="1">
            <a:off x="3280096" y="4733232"/>
            <a:ext cx="3302060" cy="31843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D45FD87-DEFF-4BF8-B4C2-455D00E88FA4}"/>
              </a:ext>
            </a:extLst>
          </p:cNvPr>
          <p:cNvCxnSpPr>
            <a:cxnSpLocks/>
          </p:cNvCxnSpPr>
          <p:nvPr/>
        </p:nvCxnSpPr>
        <p:spPr>
          <a:xfrm flipV="1">
            <a:off x="3350203" y="3912066"/>
            <a:ext cx="5886076" cy="103411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862D756-BE2A-4A19-B1A9-AA226B0AEDC3}"/>
              </a:ext>
            </a:extLst>
          </p:cNvPr>
          <p:cNvCxnSpPr>
            <a:cxnSpLocks/>
          </p:cNvCxnSpPr>
          <p:nvPr/>
        </p:nvCxnSpPr>
        <p:spPr>
          <a:xfrm flipV="1">
            <a:off x="3280096" y="5021079"/>
            <a:ext cx="6199464" cy="24615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Left Brace 49">
            <a:extLst>
              <a:ext uri="{FF2B5EF4-FFF2-40B4-BE49-F238E27FC236}">
                <a16:creationId xmlns:a16="http://schemas.microsoft.com/office/drawing/2014/main" id="{B7BCD358-2DFA-4F89-AD48-9CF2B895EBF4}"/>
              </a:ext>
            </a:extLst>
          </p:cNvPr>
          <p:cNvSpPr/>
          <p:nvPr/>
        </p:nvSpPr>
        <p:spPr>
          <a:xfrm>
            <a:off x="1441907" y="1780268"/>
            <a:ext cx="191624" cy="892074"/>
          </a:xfrm>
          <a:prstGeom prst="leftBrac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F966F401-765C-42FA-BCD5-B27CE362DF3D}"/>
              </a:ext>
            </a:extLst>
          </p:cNvPr>
          <p:cNvSpPr/>
          <p:nvPr/>
        </p:nvSpPr>
        <p:spPr>
          <a:xfrm>
            <a:off x="1441907" y="3013047"/>
            <a:ext cx="214245" cy="2867636"/>
          </a:xfrm>
          <a:prstGeom prst="leftBrac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8C2045-FCA5-4257-AD78-13FFE6850964}"/>
              </a:ext>
            </a:extLst>
          </p:cNvPr>
          <p:cNvSpPr txBox="1"/>
          <p:nvPr/>
        </p:nvSpPr>
        <p:spPr>
          <a:xfrm>
            <a:off x="566205" y="2038526"/>
            <a:ext cx="75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D68179B-5A4A-494A-A99D-006811F8D08F}"/>
              </a:ext>
            </a:extLst>
          </p:cNvPr>
          <p:cNvSpPr txBox="1"/>
          <p:nvPr/>
        </p:nvSpPr>
        <p:spPr>
          <a:xfrm>
            <a:off x="636823" y="4211499"/>
            <a:ext cx="75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797032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B64C78-9AFF-472A-9E63-858F535073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D226C-F4ED-426F-8DD0-8733D1F6BE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21</a:t>
            </a:fld>
            <a:endParaRPr lang="en-US"/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02E98CE6-E557-42F0-9E62-AC43783B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40080"/>
            <a:ext cx="11582400" cy="552204"/>
          </a:xfrm>
        </p:spPr>
        <p:txBody>
          <a:bodyPr/>
          <a:lstStyle/>
          <a:p>
            <a:r>
              <a:rPr lang="en-US" dirty="0"/>
              <a:t>Page Component Types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4000D737-05E8-4A4A-971F-E8D9D2AE8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75778"/>
              </p:ext>
            </p:extLst>
          </p:nvPr>
        </p:nvGraphicFramePr>
        <p:xfrm>
          <a:off x="304800" y="1109325"/>
          <a:ext cx="11490120" cy="53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517">
                  <a:extLst>
                    <a:ext uri="{9D8B030D-6E8A-4147-A177-3AD203B41FA5}">
                      <a16:colId xmlns:a16="http://schemas.microsoft.com/office/drawing/2014/main" val="213587114"/>
                    </a:ext>
                  </a:extLst>
                </a:gridCol>
                <a:gridCol w="4240635">
                  <a:extLst>
                    <a:ext uri="{9D8B030D-6E8A-4147-A177-3AD203B41FA5}">
                      <a16:colId xmlns:a16="http://schemas.microsoft.com/office/drawing/2014/main" val="2291145653"/>
                    </a:ext>
                  </a:extLst>
                </a:gridCol>
                <a:gridCol w="4290968">
                  <a:extLst>
                    <a:ext uri="{9D8B030D-6E8A-4147-A177-3AD203B41FA5}">
                      <a16:colId xmlns:a16="http://schemas.microsoft.com/office/drawing/2014/main" val="27792371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632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HTML/Rich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Generic HTML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80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Image external or internally referenced</a:t>
                      </a:r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262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Video external or internally referenced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91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Public Advisory 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Summarized list of advisories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804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095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Public Advisory 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Full list of advisories</a:t>
                      </a:r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469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Find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Park search</a:t>
                      </a:r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18454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D5D2FFF3-9AB0-4D0E-8C16-EE1FEC10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273" y="1921699"/>
            <a:ext cx="1069116" cy="1398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702143-BAED-40A9-9652-399DC5C14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87" y="4070516"/>
            <a:ext cx="2355259" cy="12892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C6B32F-C88C-4F74-AC40-21819DA10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273" y="5557401"/>
            <a:ext cx="2099302" cy="63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4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B022BF-2F14-4A3B-8A72-045BEABF1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58169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62D576F-ED2A-4260-9167-493BE2B229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2455106"/>
              </p:ext>
            </p:extLst>
          </p:nvPr>
        </p:nvGraphicFramePr>
        <p:xfrm>
          <a:off x="228600" y="1128399"/>
          <a:ext cx="11325225" cy="4953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8032">
                  <a:extLst>
                    <a:ext uri="{9D8B030D-6E8A-4147-A177-3AD203B41FA5}">
                      <a16:colId xmlns:a16="http://schemas.microsoft.com/office/drawing/2014/main" val="3543515260"/>
                    </a:ext>
                  </a:extLst>
                </a:gridCol>
                <a:gridCol w="4863454">
                  <a:extLst>
                    <a:ext uri="{9D8B030D-6E8A-4147-A177-3AD203B41FA5}">
                      <a16:colId xmlns:a16="http://schemas.microsoft.com/office/drawing/2014/main" val="688975632"/>
                    </a:ext>
                  </a:extLst>
                </a:gridCol>
                <a:gridCol w="4373739">
                  <a:extLst>
                    <a:ext uri="{9D8B030D-6E8A-4147-A177-3AD203B41FA5}">
                      <a16:colId xmlns:a16="http://schemas.microsoft.com/office/drawing/2014/main" val="152995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Strapi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37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Authoring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Disconnected from front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Inline Authoring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999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Build in auto-generated/Good API Management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Needs Plugin/More complex to setup and manage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8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Forms plugin allow no code forms authoring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09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Publishing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Basic draft/publish for all content. No workflow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Full editorial Workflow including site preview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06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Plugins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Small set of stable plugins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Large library of stable plugins including feature like SEO/Social Media/CDN 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814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Community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Smaller support community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Large community of online support and developers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985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Easy to install/setup, use and customize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Much more complex setup and has a much larger technical footprint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980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Common deployment 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Smaller static web site primarily managed by technical web admins and focused on API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Larger more dynamic and complex web sites managed by communications and marketing teams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138447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E117D1-E078-4FED-A010-ACF4C8ABD5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AE426-0F8D-4030-A809-40FF50E5D6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A28E66-F1B0-47C8-B4C1-0996DD1D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Strapi</a:t>
            </a:r>
            <a:r>
              <a:rPr lang="en-US" dirty="0"/>
              <a:t> vs Drupal</a:t>
            </a:r>
          </a:p>
        </p:txBody>
      </p:sp>
    </p:spTree>
    <p:extLst>
      <p:ext uri="{BB962C8B-B14F-4D97-AF65-F5344CB8AC3E}">
        <p14:creationId xmlns:p14="http://schemas.microsoft.com/office/powerpoint/2010/main" val="1105855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A91B5A1-D8AE-4977-BF12-2DBF33E4E702}"/>
              </a:ext>
            </a:extLst>
          </p:cNvPr>
          <p:cNvSpPr txBox="1">
            <a:spLocks/>
          </p:cNvSpPr>
          <p:nvPr/>
        </p:nvSpPr>
        <p:spPr>
          <a:xfrm>
            <a:off x="305594" y="597702"/>
            <a:ext cx="8496300" cy="8509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 defTabSz="60955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kumimoji="1" lang="en-US" sz="2400" b="0" i="0" kern="1200" spc="0" baseline="0" dirty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  <a:lvl2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2pPr>
            <a:lvl3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3pPr>
            <a:lvl4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4pPr>
            <a:lvl5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5pPr>
            <a:lvl6pPr marL="609555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6pPr>
            <a:lvl7pPr marL="1219110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7pPr>
            <a:lvl8pPr marL="1828664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8pPr>
            <a:lvl9pPr marL="2438218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9pPr>
          </a:lstStyle>
          <a:p>
            <a:r>
              <a:rPr lang="en-US" altLang="en-US" dirty="0"/>
              <a:t>Drupal Authoring Experience</a:t>
            </a:r>
          </a:p>
        </p:txBody>
      </p:sp>
      <p:pic>
        <p:nvPicPr>
          <p:cNvPr id="1026" name="Picture 2" descr="Edit UI | Drupal.org">
            <a:extLst>
              <a:ext uri="{FF2B5EF4-FFF2-40B4-BE49-F238E27FC236}">
                <a16:creationId xmlns:a16="http://schemas.microsoft.com/office/drawing/2014/main" id="{3C28D8A9-74CB-415D-9488-9C2F85622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058" y="1286556"/>
            <a:ext cx="9745884" cy="537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202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91B1BC-9288-4338-A4E3-D516C2D059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42C89-60E2-40F5-B802-A60BE3E16E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B57B6B-624B-43E5-B088-2B377947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3EC721-D573-4454-8923-34714A89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665" y="1580445"/>
            <a:ext cx="8424669" cy="497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00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8C013D-F690-46D5-9479-D9A3A62B1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Kong API Gateway (https://developer.gov.bc.ca/API-Gateway-(powered-by-Kong-CE))</a:t>
            </a:r>
          </a:p>
          <a:p>
            <a:r>
              <a:rPr lang="en-US" dirty="0"/>
              <a:t>Registration URL for Kong </a:t>
            </a:r>
            <a:r>
              <a:rPr lang="en-US" dirty="0">
                <a:hlinkClick r:id="rId2"/>
              </a:rPr>
              <a:t>https://argg.apps.gov.bc.ca/int/</a:t>
            </a:r>
            <a:endParaRPr lang="en-US" dirty="0"/>
          </a:p>
          <a:p>
            <a:r>
              <a:rPr lang="en-US" dirty="0"/>
              <a:t>Vanity URL (https://api.bcparks.ca)</a:t>
            </a:r>
          </a:p>
          <a:p>
            <a:r>
              <a:rPr lang="en-US" dirty="0"/>
              <a:t>API Keys </a:t>
            </a:r>
          </a:p>
          <a:p>
            <a:r>
              <a:rPr lang="en-US" dirty="0"/>
              <a:t>Rate Throttling</a:t>
            </a:r>
          </a:p>
          <a:p>
            <a:r>
              <a:rPr lang="en-US" dirty="0"/>
              <a:t>Self Service API Key Generation</a:t>
            </a:r>
          </a:p>
          <a:p>
            <a:r>
              <a:rPr lang="en-US" dirty="0" err="1"/>
              <a:t>OpenAPI</a:t>
            </a:r>
            <a:r>
              <a:rPr lang="en-US" dirty="0"/>
              <a:t> Spec</a:t>
            </a:r>
          </a:p>
          <a:p>
            <a:r>
              <a:rPr lang="en-US" dirty="0"/>
              <a:t>API Catalog registration </a:t>
            </a:r>
            <a:r>
              <a:rPr lang="en-US" dirty="0">
                <a:hlinkClick r:id="rId3"/>
              </a:rPr>
              <a:t>https://catalogue.data.gov.bc.ca/dataset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FA40A1-D9EF-4DC5-A80E-344EFEC0EA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60EF7-D8CC-4EFD-BFF2-FCF321BE20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69F0E8-C4A8-49C3-8B58-B2B44C67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 – </a:t>
            </a:r>
            <a:r>
              <a:rPr lang="en-US" dirty="0" err="1"/>
              <a:t>DataBC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5208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AD3582-6B18-40ED-B4A6-85EEB3D65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 Versioning 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https://api.bcparks.ca/v1/parks</a:t>
            </a:r>
            <a:endParaRPr lang="en-US" dirty="0"/>
          </a:p>
          <a:p>
            <a:r>
              <a:rPr lang="en-US" dirty="0"/>
              <a:t>Naming convention – camelCase</a:t>
            </a:r>
          </a:p>
          <a:p>
            <a:r>
              <a:rPr lang="en-US" dirty="0"/>
              <a:t>Basic </a:t>
            </a:r>
            <a:r>
              <a:rPr lang="en-US" dirty="0" err="1"/>
              <a:t>Strapi</a:t>
            </a:r>
            <a:r>
              <a:rPr lang="en-US" dirty="0"/>
              <a:t> Authentication – 2 users : public/admin (SSO requires </a:t>
            </a:r>
            <a:r>
              <a:rPr lang="en-US" dirty="0" err="1"/>
              <a:t>Strapi</a:t>
            </a:r>
            <a:r>
              <a:rPr lang="en-US" dirty="0"/>
              <a:t> GOLD edition)</a:t>
            </a:r>
          </a:p>
          <a:p>
            <a:r>
              <a:rPr lang="en-US" dirty="0"/>
              <a:t>Custom routing in </a:t>
            </a:r>
            <a:r>
              <a:rPr lang="en-US" dirty="0" err="1"/>
              <a:t>Strapi</a:t>
            </a:r>
            <a:endParaRPr lang="en-US" dirty="0"/>
          </a:p>
          <a:p>
            <a:pPr lvl="1"/>
            <a:r>
              <a:rPr lang="en-US" dirty="0"/>
              <a:t>/park/&lt;</a:t>
            </a:r>
            <a:r>
              <a:rPr lang="en-US" dirty="0" err="1"/>
              <a:t>ORCNumber</a:t>
            </a:r>
            <a:r>
              <a:rPr lang="en-US" dirty="0"/>
              <a:t>&gt;/advisories</a:t>
            </a:r>
          </a:p>
          <a:p>
            <a:pPr lvl="1"/>
            <a:r>
              <a:rPr lang="en-US" dirty="0"/>
              <a:t>/park /&lt;</a:t>
            </a:r>
            <a:r>
              <a:rPr lang="en-US" dirty="0" err="1"/>
              <a:t>ORCNumber</a:t>
            </a:r>
            <a:r>
              <a:rPr lang="en-US" dirty="0"/>
              <a:t>&gt;/ fees/</a:t>
            </a:r>
          </a:p>
          <a:p>
            <a:r>
              <a:rPr lang="en-US" dirty="0"/>
              <a:t>Data BC API standards </a:t>
            </a:r>
            <a:r>
              <a:rPr lang="en-US" dirty="0">
                <a:hlinkClick r:id="rId3"/>
              </a:rPr>
              <a:t>https://github.com/bcgov/api-guidelines/blob/master/government-of-british-columbia-api-guidelines.md</a:t>
            </a:r>
            <a:r>
              <a:rPr lang="en-US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BCF33-7B75-45FF-9933-F2DF408DDD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DE67D-C494-42D4-A339-6FA30A685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A2F8D2-975C-4131-89F4-8D104EF46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Design Considerations </a:t>
            </a:r>
          </a:p>
        </p:txBody>
      </p:sp>
    </p:spTree>
    <p:extLst>
      <p:ext uri="{BB962C8B-B14F-4D97-AF65-F5344CB8AC3E}">
        <p14:creationId xmlns:p14="http://schemas.microsoft.com/office/powerpoint/2010/main" val="1198500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974895-319F-4657-8912-75A50BE59A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8A188-1D15-41E0-AF9C-C84F05B267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DFBD03-C99D-45CB-ACC5-65761AF0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Site Architecture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D31BDF-93DA-4A68-BAAD-3CE2936FA7A4}"/>
              </a:ext>
            </a:extLst>
          </p:cNvPr>
          <p:cNvSpPr txBox="1"/>
          <p:nvPr/>
        </p:nvSpPr>
        <p:spPr>
          <a:xfrm>
            <a:off x="8105980" y="1120676"/>
            <a:ext cx="39526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NOTES</a:t>
            </a:r>
          </a:p>
          <a:p>
            <a:endParaRPr lang="en-US"/>
          </a:p>
          <a:p>
            <a:pPr marL="285750" indent="-285750">
              <a:buFontTx/>
              <a:buChar char="-"/>
            </a:pPr>
            <a:r>
              <a:rPr lang="en-US"/>
              <a:t>Load balanced public facing containers</a:t>
            </a:r>
          </a:p>
          <a:p>
            <a:pPr marL="285750" indent="-285750">
              <a:buFontTx/>
              <a:buChar char="-"/>
            </a:pPr>
            <a:r>
              <a:rPr lang="en-US"/>
              <a:t>Site build triggered on demand</a:t>
            </a:r>
          </a:p>
          <a:p>
            <a:pPr marL="285750" indent="-285750">
              <a:buFontTx/>
              <a:buChar char="-"/>
            </a:pPr>
            <a:r>
              <a:rPr lang="en-US"/>
              <a:t>Gatsby hosted on staging container</a:t>
            </a:r>
          </a:p>
          <a:p>
            <a:pPr marL="285750" indent="-285750">
              <a:buFontTx/>
              <a:buChar char="-"/>
            </a:pPr>
            <a:r>
              <a:rPr lang="en-US"/>
              <a:t>Storage mounted as read only to public containers</a:t>
            </a:r>
          </a:p>
          <a:p>
            <a:pPr marL="285750" indent="-285750">
              <a:buFontTx/>
              <a:buChar char="-"/>
            </a:pPr>
            <a:r>
              <a:rPr lang="en-US"/>
              <a:t>Gatsby Strapi plugin</a:t>
            </a:r>
          </a:p>
          <a:p>
            <a:pPr marL="285750" indent="-285750">
              <a:buFontTx/>
              <a:buChar char="-"/>
            </a:pPr>
            <a:r>
              <a:rPr lang="en-US"/>
              <a:t>Where to store images – CMS vs storage vs CDN</a:t>
            </a:r>
          </a:p>
          <a:p>
            <a:pPr marL="285750" indent="-285750">
              <a:buFontTx/>
              <a:buChar char="-"/>
            </a:pPr>
            <a:endParaRPr lang="en-US"/>
          </a:p>
          <a:p>
            <a:pPr marL="285750" indent="-285750">
              <a:buFontTx/>
              <a:buChar char="-"/>
            </a:pPr>
            <a:endParaRPr lang="en-US"/>
          </a:p>
          <a:p>
            <a:pPr marL="285750" indent="-285750">
              <a:buFontTx/>
              <a:buChar char="-"/>
            </a:pPr>
            <a:endParaRPr lang="en-US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4E7A5F-01BF-42D5-A9F9-C49C13768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94" y="1192284"/>
            <a:ext cx="7282091" cy="519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12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B0EE9B-BBD1-449D-82E1-85CFC5624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92284"/>
            <a:ext cx="11582400" cy="2658263"/>
          </a:xfrm>
        </p:spPr>
        <p:txBody>
          <a:bodyPr/>
          <a:lstStyle/>
          <a:p>
            <a:r>
              <a:rPr lang="en-US" dirty="0"/>
              <a:t>Runs on LAMP Stack</a:t>
            </a:r>
          </a:p>
          <a:p>
            <a:r>
              <a:rPr lang="en-US" dirty="0"/>
              <a:t>Large monolithic application</a:t>
            </a:r>
          </a:p>
          <a:p>
            <a:r>
              <a:rPr lang="en-US" dirty="0"/>
              <a:t>System Requirements</a:t>
            </a:r>
          </a:p>
          <a:p>
            <a:pPr lvl="1"/>
            <a:r>
              <a:rPr lang="en-US" dirty="0"/>
              <a:t>16GB RAM minimum</a:t>
            </a:r>
          </a:p>
          <a:p>
            <a:pPr lvl="1"/>
            <a:r>
              <a:rPr lang="en-US" dirty="0"/>
              <a:t>Intel Xeon</a:t>
            </a:r>
          </a:p>
          <a:p>
            <a:r>
              <a:rPr lang="en-US" dirty="0"/>
              <a:t>Storage with volume mounts</a:t>
            </a:r>
          </a:p>
          <a:p>
            <a:r>
              <a:rPr lang="en-US" dirty="0"/>
              <a:t>Optional – separate preview and original files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6C6F59-E32D-4299-980E-3E5159C49A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DD9C6-3AD0-406F-9773-3677CD55DF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8294CC-0E19-456E-9E64-D8BB5649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Space (www.resourcespace.com)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0F46BD6-B2BE-4958-8144-CA3FC4D4880A}"/>
              </a:ext>
            </a:extLst>
          </p:cNvPr>
          <p:cNvSpPr txBox="1">
            <a:spLocks/>
          </p:cNvSpPr>
          <p:nvPr/>
        </p:nvSpPr>
        <p:spPr>
          <a:xfrm>
            <a:off x="457200" y="4714089"/>
            <a:ext cx="11582400" cy="1586043"/>
          </a:xfrm>
          <a:prstGeom prst="rect">
            <a:avLst/>
          </a:prstGeom>
        </p:spPr>
        <p:txBody>
          <a:bodyPr lIns="0" rIns="0"/>
          <a:lstStyle>
            <a:lvl1pPr marL="226468" indent="-22646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54042" indent="-23493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kumimoji="1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54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104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65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212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OCIO S3 Compatible Object Store</a:t>
            </a:r>
          </a:p>
          <a:p>
            <a:r>
              <a:rPr lang="en-US" dirty="0"/>
              <a:t>High latency</a:t>
            </a:r>
          </a:p>
          <a:p>
            <a:r>
              <a:rPr lang="en-US" dirty="0"/>
              <a:t>Low read rate</a:t>
            </a:r>
          </a:p>
          <a:p>
            <a:r>
              <a:rPr lang="en-US" dirty="0"/>
              <a:t>File mount for VM only</a:t>
            </a:r>
          </a:p>
          <a:p>
            <a:r>
              <a:rPr lang="en-US" dirty="0"/>
              <a:t>$0.07 /GB/month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A9714153-5431-45EB-AB6A-3D0397FF50DD}"/>
              </a:ext>
            </a:extLst>
          </p:cNvPr>
          <p:cNvSpPr txBox="1">
            <a:spLocks/>
          </p:cNvSpPr>
          <p:nvPr/>
        </p:nvSpPr>
        <p:spPr>
          <a:xfrm>
            <a:off x="457200" y="4161885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 defTabSz="60955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kumimoji="1" lang="en-US" sz="2400" b="0" i="0" kern="1200" spc="0" baseline="0" dirty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  <a:lvl2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2pPr>
            <a:lvl3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3pPr>
            <a:lvl4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4pPr>
            <a:lvl5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5pPr>
            <a:lvl6pPr marL="609555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6pPr>
            <a:lvl7pPr marL="1219110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7pPr>
            <a:lvl8pPr marL="1828664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8pPr>
            <a:lvl9pPr marL="2438218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9pPr>
          </a:lstStyle>
          <a:p>
            <a:r>
              <a:rPr lang="en-US" dirty="0"/>
              <a:t>S3 Storage Options</a:t>
            </a:r>
          </a:p>
        </p:txBody>
      </p:sp>
    </p:spTree>
    <p:extLst>
      <p:ext uri="{BB962C8B-B14F-4D97-AF65-F5344CB8AC3E}">
        <p14:creationId xmlns:p14="http://schemas.microsoft.com/office/powerpoint/2010/main" val="57202596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noFill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C7E4532B-3B17-4CD3-9312-15E0A94CDD05}"/>
    </a:ext>
  </a:extLst>
</a:theme>
</file>

<file path=ppt/theme/theme10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0521A6B9-75F9-441C-BEDC-6293976E021C}"/>
    </a:ext>
  </a:extLst>
</a:theme>
</file>

<file path=ppt/theme/theme3.xml><?xml version="1.0" encoding="utf-8"?>
<a:theme xmlns:a="http://schemas.openxmlformats.org/drawingml/2006/main" name="Divider Slides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EB28FC67-2505-4E18-9181-72279D188D81}"/>
    </a:ext>
  </a:extLst>
</a:theme>
</file>

<file path=ppt/theme/theme4.xml><?xml version="1.0" encoding="utf-8"?>
<a:theme xmlns:a="http://schemas.openxmlformats.org/drawingml/2006/main" name="Branded Footer - Human (BF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0A09764F-EFB8-4BD8-B002-93EC938B34C4}"/>
    </a:ext>
  </a:extLst>
</a:theme>
</file>

<file path=ppt/theme/theme5.xml><?xml version="1.0" encoding="utf-8"?>
<a:theme xmlns:a="http://schemas.openxmlformats.org/drawingml/2006/main" name="Branded Footer - Black (BF-B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5A280148-AB7A-448D-AF54-2C202B7C1A63}"/>
    </a:ext>
  </a:extLst>
</a:theme>
</file>

<file path=ppt/theme/theme6.xml><?xml version="1.0" encoding="utf-8"?>
<a:theme xmlns:a="http://schemas.openxmlformats.org/drawingml/2006/main" name="Branded Header - Black (BH-B) 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2924DEC1-8276-4A9E-A3F8-6D75A10DFEA6}"/>
    </a:ext>
  </a:extLst>
</a:theme>
</file>

<file path=ppt/theme/theme7.xml><?xml version="1.0" encoding="utf-8"?>
<a:theme xmlns:a="http://schemas.openxmlformats.org/drawingml/2006/main" name="Closing Slides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515397F6-FD83-4667-B309-9FD68A267014}"/>
    </a:ext>
  </a:extLst>
</a:theme>
</file>

<file path=ppt/theme/theme8.xml><?xml version="1.0" encoding="utf-8"?>
<a:theme xmlns:a="http://schemas.openxmlformats.org/drawingml/2006/main" name="Misc. Layouts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0EF340B6-9F8F-440D-8886-EBEEFC3F42B5}"/>
    </a:ext>
  </a:extLst>
</a:theme>
</file>

<file path=ppt/theme/theme9.xml><?xml version="1.0" encoding="utf-8"?>
<a:theme xmlns:a="http://schemas.openxmlformats.org/drawingml/2006/main" name="1_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0521A6B9-75F9-441C-BEDC-6293976E021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4a7ef0e-48a3-43d3-9399-fe69302368b1">
      <UserInfo>
        <DisplayName>Thompson, Jayson</DisplayName>
        <AccountId>98</AccountId>
        <AccountType/>
      </UserInfo>
      <UserInfo>
        <DisplayName>Howell, Doreen</DisplayName>
        <AccountId>16</AccountId>
        <AccountType/>
      </UserInfo>
    </SharedWithUsers>
    <DocumentType xmlns="f8e25dd8-6c79-40a0-9941-4bd90aad1279" xsi:nil="true"/>
    <Pillar xmlns="f8e25dd8-6c79-40a0-9941-4bd90aad127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155F2F546B264BB17A491AE46F1CAA" ma:contentTypeVersion="17" ma:contentTypeDescription="Create a new document." ma:contentTypeScope="" ma:versionID="18bc4539416f73b23f0709677e8f9a64">
  <xsd:schema xmlns:xsd="http://www.w3.org/2001/XMLSchema" xmlns:xs="http://www.w3.org/2001/XMLSchema" xmlns:p="http://schemas.microsoft.com/office/2006/metadata/properties" xmlns:ns2="709b4569-cf9f-4092-b4c9-7502b6e5e1f8" xmlns:ns3="f8e25dd8-6c79-40a0-9941-4bd90aad1279" xmlns:ns4="44a7ef0e-48a3-43d3-9399-fe69302368b1" targetNamespace="http://schemas.microsoft.com/office/2006/metadata/properties" ma:root="true" ma:fieldsID="120bf1ef3cd9cd40421d749155895616" ns2:_="" ns3:_="" ns4:_="">
    <xsd:import namespace="709b4569-cf9f-4092-b4c9-7502b6e5e1f8"/>
    <xsd:import namespace="f8e25dd8-6c79-40a0-9941-4bd90aad1279"/>
    <xsd:import namespace="44a7ef0e-48a3-43d3-9399-fe69302368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Location" minOccurs="0"/>
                <xsd:element ref="ns3:Pillar" minOccurs="0"/>
                <xsd:element ref="ns3:DocumentTyp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9b4569-cf9f-4092-b4c9-7502b6e5e1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e25dd8-6c79-40a0-9941-4bd90aad1279" elementFormDefault="qualified">
    <xsd:import namespace="http://schemas.microsoft.com/office/2006/documentManagement/types"/>
    <xsd:import namespace="http://schemas.microsoft.com/office/infopath/2007/PartnerControls"/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Pillar" ma:index="20" nillable="true" ma:displayName="Pillar" ma:format="Dropdown" ma:internalName="Pillar">
      <xsd:simpleType>
        <xsd:restriction base="dms:Choice">
          <xsd:enumeration value="Intranet"/>
          <xsd:enumeration value="Azure"/>
          <xsd:enumeration value="Governance"/>
          <xsd:enumeration value="Migration"/>
          <xsd:enumeration value="Power Apps/Automate"/>
          <xsd:enumeration value="Team Collaboration"/>
          <xsd:enumeration value="All Pillars"/>
        </xsd:restriction>
      </xsd:simpleType>
    </xsd:element>
    <xsd:element name="DocumentType" ma:index="21" nillable="true" ma:displayName="Document Type" ma:format="Dropdown" ma:internalName="DocumentType">
      <xsd:simpleType>
        <xsd:restriction base="dms:Choice">
          <xsd:enumeration value="Marketing / Sales"/>
          <xsd:enumeration value="Sample / Reference"/>
          <xsd:enumeration value="Accelerator Document"/>
          <xsd:enumeration value="Link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a7ef0e-48a3-43d3-9399-fe69302368b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0A69DE-B0A8-412C-9740-B3AA63EB59DF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f8e25dd8-6c79-40a0-9941-4bd90aad1279"/>
    <ds:schemaRef ds:uri="http://purl.org/dc/elements/1.1/"/>
    <ds:schemaRef ds:uri="http://purl.org/dc/terms/"/>
    <ds:schemaRef ds:uri="http://www.w3.org/XML/1998/namespace"/>
    <ds:schemaRef ds:uri="709b4569-cf9f-4092-b4c9-7502b6e5e1f8"/>
    <ds:schemaRef ds:uri="http://schemas.microsoft.com/office/infopath/2007/PartnerControls"/>
    <ds:schemaRef ds:uri="http://schemas.openxmlformats.org/package/2006/metadata/core-properties"/>
    <ds:schemaRef ds:uri="44a7ef0e-48a3-43d3-9399-fe69302368b1"/>
  </ds:schemaRefs>
</ds:datastoreItem>
</file>

<file path=customXml/itemProps2.xml><?xml version="1.0" encoding="utf-8"?>
<ds:datastoreItem xmlns:ds="http://schemas.openxmlformats.org/officeDocument/2006/customXml" ds:itemID="{AA90495E-5402-4141-8F17-4A1A5E076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9b4569-cf9f-4092-b4c9-7502b6e5e1f8"/>
    <ds:schemaRef ds:uri="f8e25dd8-6c79-40a0-9941-4bd90aad1279"/>
    <ds:schemaRef ds:uri="44a7ef0e-48a3-43d3-9399-fe69302368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965C4B-E48C-4F96-A621-707DAA39C1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NTT DATA Services Presentation Template (10)</Template>
  <TotalTime>70836</TotalTime>
  <Words>1319</Words>
  <Application>Microsoft Office PowerPoint</Application>
  <PresentationFormat>Widescreen</PresentationFormat>
  <Paragraphs>250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HGPGothicE</vt:lpstr>
      <vt:lpstr>MS PGothic</vt:lpstr>
      <vt:lpstr>Arial</vt:lpstr>
      <vt:lpstr>Calibri</vt:lpstr>
      <vt:lpstr>Title Slides</vt:lpstr>
      <vt:lpstr>Branded Header - Human (BH-H)</vt:lpstr>
      <vt:lpstr>Divider Slides</vt:lpstr>
      <vt:lpstr>Branded Footer - Human (BF-H)</vt:lpstr>
      <vt:lpstr>Branded Footer - Black (BF-B)</vt:lpstr>
      <vt:lpstr>Branded Header - Black (BH-B) </vt:lpstr>
      <vt:lpstr>Closing Slides</vt:lpstr>
      <vt:lpstr>Misc. Layouts</vt:lpstr>
      <vt:lpstr>1_Branded Header - Human (BH-H)</vt:lpstr>
      <vt:lpstr>Bruce Power - Outage AI Project</vt:lpstr>
      <vt:lpstr>Technical Architecture</vt:lpstr>
      <vt:lpstr>Strapi vs Drupal</vt:lpstr>
      <vt:lpstr>PowerPoint Presentation</vt:lpstr>
      <vt:lpstr>API Architecture</vt:lpstr>
      <vt:lpstr>API Gateway – DataBC </vt:lpstr>
      <vt:lpstr>API Design Considerations </vt:lpstr>
      <vt:lpstr>Site Architecture</vt:lpstr>
      <vt:lpstr>Resource Space (www.resourcespace.com)</vt:lpstr>
      <vt:lpstr>Hosting Option – Virtual Machines</vt:lpstr>
      <vt:lpstr>Hosting Option – Openshift</vt:lpstr>
      <vt:lpstr>Hosting Option – Azure</vt:lpstr>
      <vt:lpstr>Public Facing Access</vt:lpstr>
      <vt:lpstr>ETL Tool – Scope </vt:lpstr>
      <vt:lpstr>Open Source ETL Platforms</vt:lpstr>
      <vt:lpstr>ETL Tool – Apache Airflow </vt:lpstr>
      <vt:lpstr>ETL Tool – Apache Airflow </vt:lpstr>
      <vt:lpstr>Azure Logic App / Azure Data Factory</vt:lpstr>
      <vt:lpstr>Strapi Page Content Design</vt:lpstr>
      <vt:lpstr>Strapi Content Types</vt:lpstr>
      <vt:lpstr>Page Component Types</vt:lpstr>
      <vt:lpstr>PowerPoint Presentation</vt:lpstr>
    </vt:vector>
  </TitlesOfParts>
  <Company>NTT DATA,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Webinar: Enabling Simple Crisis Communications for your Employees</dc:title>
  <dc:subject>NTT DATA PowerPoint Template</dc:subject>
  <dc:creator>Williams1, Wendy</dc:creator>
  <cp:keywords>Template;Corporate/Brand</cp:keywords>
  <cp:lastModifiedBy>Nadkarni, Nilesh</cp:lastModifiedBy>
  <cp:revision>67</cp:revision>
  <cp:lastPrinted>2020-04-16T19:50:27Z</cp:lastPrinted>
  <dcterms:created xsi:type="dcterms:W3CDTF">2020-04-08T14:43:30Z</dcterms:created>
  <dcterms:modified xsi:type="dcterms:W3CDTF">2021-05-13T15:06:03Z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0x0101008A155F2F546B264BB17A491AE46F1CAA</vt:lpwstr>
  </property>
</Properties>
</file>